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259" r:id="rId4"/>
    <p:sldId id="261" r:id="rId5"/>
    <p:sldId id="340" r:id="rId6"/>
    <p:sldId id="339" r:id="rId7"/>
    <p:sldId id="336" r:id="rId8"/>
    <p:sldId id="333" r:id="rId9"/>
    <p:sldId id="338" r:id="rId10"/>
    <p:sldId id="268" r:id="rId11"/>
    <p:sldId id="269" r:id="rId12"/>
    <p:sldId id="272" r:id="rId13"/>
    <p:sldId id="273" r:id="rId14"/>
    <p:sldId id="274" r:id="rId15"/>
    <p:sldId id="275" r:id="rId16"/>
    <p:sldId id="276" r:id="rId17"/>
    <p:sldId id="277" r:id="rId18"/>
    <p:sldId id="278" r:id="rId19"/>
    <p:sldId id="279" r:id="rId20"/>
    <p:sldId id="280" r:id="rId21"/>
    <p:sldId id="332" r:id="rId22"/>
    <p:sldId id="264" r:id="rId23"/>
    <p:sldId id="347" r:id="rId24"/>
    <p:sldId id="285" r:id="rId25"/>
    <p:sldId id="302" r:id="rId26"/>
    <p:sldId id="341" r:id="rId27"/>
  </p:sldIdLst>
  <p:sldSz cx="6858000" cy="9144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B2B2B2"/>
    <a:srgbClr val="FFCC66"/>
    <a:srgbClr val="99FF99"/>
    <a:srgbClr val="CCFF99"/>
    <a:srgbClr val="C1DAFF"/>
    <a:srgbClr val="C5DCFF"/>
    <a:srgbClr val="97C1FF"/>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752" autoAdjust="0"/>
    <p:restoredTop sz="89910" autoAdjust="0"/>
  </p:normalViewPr>
  <p:slideViewPr>
    <p:cSldViewPr>
      <p:cViewPr varScale="1">
        <p:scale>
          <a:sx n="70" d="100"/>
          <a:sy n="70" d="100"/>
        </p:scale>
        <p:origin x="-2520"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mn-cs"/>
              </a:defRPr>
            </a:lvl1pPr>
          </a:lstStyle>
          <a:p>
            <a:pPr>
              <a:defRPr/>
            </a:pPr>
            <a:endParaRPr lang="tr-TR"/>
          </a:p>
        </p:txBody>
      </p:sp>
      <p:sp>
        <p:nvSpPr>
          <p:cNvPr id="8806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fld id="{3421FFE5-F3D4-4782-A8F9-D7E50BC19C5C}" type="datetimeFigureOut">
              <a:rPr lang="tr-TR"/>
              <a:pPr>
                <a:defRPr/>
              </a:pPr>
              <a:t>25.01.2017</a:t>
            </a:fld>
            <a:endParaRPr lang="tr-TR"/>
          </a:p>
        </p:txBody>
      </p:sp>
      <p:sp>
        <p:nvSpPr>
          <p:cNvPr id="8806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mn-cs"/>
              </a:defRPr>
            </a:lvl1pPr>
          </a:lstStyle>
          <a:p>
            <a:pPr>
              <a:defRPr/>
            </a:pPr>
            <a:endParaRPr lang="tr-TR"/>
          </a:p>
        </p:txBody>
      </p:sp>
      <p:sp>
        <p:nvSpPr>
          <p:cNvPr id="8806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8669CC98-CF67-4707-9B98-6ABC61ECC27E}"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tr-TR"/>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tr-TR"/>
          </a:p>
        </p:txBody>
      </p:sp>
      <p:sp>
        <p:nvSpPr>
          <p:cNvPr id="14340" name="Rectangle 4"/>
          <p:cNvSpPr>
            <a:spLocks noGrp="1" noRot="1" noChangeAspect="1" noChangeArrowheads="1" noTextEdit="1"/>
          </p:cNvSpPr>
          <p:nvPr>
            <p:ph type="sldImg" idx="2"/>
          </p:nvPr>
        </p:nvSpPr>
        <p:spPr bwMode="auto">
          <a:xfrm>
            <a:off x="2003425" y="744538"/>
            <a:ext cx="27908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tr-TR"/>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FD5529B5-923E-44C1-BF67-F6380B6BF969}"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B9D176AB-C4D7-4B6A-8075-ACCEA1733AD1}" type="slidenum">
              <a:rPr lang="tr-TR" smtClean="0">
                <a:cs typeface="Arial" charset="0"/>
              </a:rPr>
              <a:pPr/>
              <a:t>1</a:t>
            </a:fld>
            <a:endParaRPr lang="tr-TR" smtClean="0">
              <a:cs typeface="Arial" charset="0"/>
            </a:endParaRPr>
          </a:p>
        </p:txBody>
      </p:sp>
      <p:sp>
        <p:nvSpPr>
          <p:cNvPr id="17410" name="1 Slayt Görüntüsü Yer Tutucusu"/>
          <p:cNvSpPr>
            <a:spLocks noGrp="1" noRot="1" noChangeAspect="1" noTextEdit="1"/>
          </p:cNvSpPr>
          <p:nvPr>
            <p:ph type="sldImg"/>
          </p:nvPr>
        </p:nvSpPr>
        <p:spPr>
          <a:ln/>
        </p:spPr>
      </p:sp>
      <p:sp>
        <p:nvSpPr>
          <p:cNvPr id="17411" name="2 Not Yer Tutucusu"/>
          <p:cNvSpPr>
            <a:spLocks noGrp="1"/>
          </p:cNvSpPr>
          <p:nvPr>
            <p:ph type="body" idx="1"/>
          </p:nvPr>
        </p:nvSpPr>
        <p:spPr>
          <a:noFill/>
          <a:ln/>
        </p:spPr>
        <p:txBody>
          <a:bodyPr lIns="86393" tIns="43196" rIns="86393" bIns="43196"/>
          <a:lstStyle/>
          <a:p>
            <a:pPr eaLnBrk="1" hangingPunct="1"/>
            <a:endParaRPr lang="tr-TR" smtClean="0"/>
          </a:p>
        </p:txBody>
      </p:sp>
      <p:sp>
        <p:nvSpPr>
          <p:cNvPr id="17412" name="3 Slayt Numarası Yer Tutucusu"/>
          <p:cNvSpPr txBox="1">
            <a:spLocks noGrp="1"/>
          </p:cNvSpPr>
          <p:nvPr/>
        </p:nvSpPr>
        <p:spPr bwMode="auto">
          <a:xfrm>
            <a:off x="3849688" y="9428163"/>
            <a:ext cx="2946400" cy="496887"/>
          </a:xfrm>
          <a:prstGeom prst="rect">
            <a:avLst/>
          </a:prstGeom>
          <a:noFill/>
          <a:ln w="9525">
            <a:noFill/>
            <a:miter lim="800000"/>
            <a:headEnd/>
            <a:tailEnd/>
          </a:ln>
        </p:spPr>
        <p:txBody>
          <a:bodyPr lIns="86393" tIns="43196" rIns="86393" bIns="43196" anchor="b"/>
          <a:lstStyle/>
          <a:p>
            <a:pPr algn="r" defTabSz="863600"/>
            <a:fld id="{12C6AE24-F6B4-4077-BB1E-9A0ABE655B4E}" type="slidenum">
              <a:rPr lang="tr-TR" sz="1100"/>
              <a:pPr algn="r" defTabSz="863600"/>
              <a:t>1</a:t>
            </a:fld>
            <a:endParaRPr lang="tr-TR" sz="11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038"/>
            <a:ext cx="5829300" cy="1960562"/>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4200061-AD55-4199-9489-904B3B545C81}"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D9BC1F22-1966-44A7-9387-744F04478E6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713"/>
            <a:ext cx="1543050" cy="780097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2900" y="366713"/>
            <a:ext cx="4476750" cy="78009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F50F85C-403C-4F70-89BC-9E8C7023BD59}"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342900" y="366713"/>
            <a:ext cx="6172200" cy="7800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7A098837-EDF1-4235-9551-040401A8546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E4FA813-E25B-4C20-85D1-61AE3C9142B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338" y="5875338"/>
            <a:ext cx="5829300" cy="181610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CF70561-6FE5-461D-BECC-DDC9EBA430C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2E98F07-DE2D-4A06-A615-173399268B52}"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3183C811-A4B3-4682-BE06-8E2E0A5F5EC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40F73A38-C1AE-48B3-BDE8-709D16035909}"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E013F155-B731-494A-ABA8-AC3BDD458ED4}"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3538"/>
            <a:ext cx="2255838" cy="154940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E17AC71-74E2-4928-AE9D-0CE85A497772}"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613" y="6400800"/>
            <a:ext cx="4114800" cy="75565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4405CBB-E75F-4A25-BBB5-06AD244711E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7651"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tr-TR"/>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tr-TR"/>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2FA116E1-008D-4B6B-AA61-C6DAC72428F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package" Target="../embeddings/Microsoft_Excel__al__ma_Sayfas_1111.xlsx"/><Relationship Id="rId5" Type="http://schemas.openxmlformats.org/officeDocument/2006/relationships/image" Target="../media/image6.gif"/><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destek_logo"/>
          <p:cNvPicPr>
            <a:picLocks noChangeAspect="1" noChangeArrowheads="1"/>
          </p:cNvPicPr>
          <p:nvPr/>
        </p:nvPicPr>
        <p:blipFill>
          <a:blip r:embed="rId3"/>
          <a:srcRect/>
          <a:stretch>
            <a:fillRect/>
          </a:stretch>
        </p:blipFill>
        <p:spPr bwMode="auto">
          <a:xfrm>
            <a:off x="642938" y="7786688"/>
            <a:ext cx="1728787" cy="1103312"/>
          </a:xfrm>
          <a:prstGeom prst="rect">
            <a:avLst/>
          </a:prstGeom>
          <a:noFill/>
          <a:ln w="9525">
            <a:noFill/>
            <a:miter lim="800000"/>
            <a:headEnd/>
            <a:tailEnd/>
          </a:ln>
        </p:spPr>
      </p:pic>
      <p:pic>
        <p:nvPicPr>
          <p:cNvPr id="16386" name="Picture 5" descr="haydikizlarokula"/>
          <p:cNvPicPr>
            <a:picLocks noChangeAspect="1" noChangeArrowheads="1"/>
          </p:cNvPicPr>
          <p:nvPr/>
        </p:nvPicPr>
        <p:blipFill>
          <a:blip r:embed="rId4"/>
          <a:srcRect/>
          <a:stretch>
            <a:fillRect/>
          </a:stretch>
        </p:blipFill>
        <p:spPr bwMode="auto">
          <a:xfrm>
            <a:off x="5143500" y="8058150"/>
            <a:ext cx="1268413" cy="1085850"/>
          </a:xfrm>
          <a:prstGeom prst="rect">
            <a:avLst/>
          </a:prstGeom>
          <a:noFill/>
          <a:ln w="9525">
            <a:noFill/>
            <a:miter lim="800000"/>
            <a:headEnd/>
            <a:tailEnd/>
          </a:ln>
        </p:spPr>
      </p:pic>
      <p:sp>
        <p:nvSpPr>
          <p:cNvPr id="3079" name="Text Box 7"/>
          <p:cNvSpPr txBox="1">
            <a:spLocks noChangeArrowheads="1"/>
          </p:cNvSpPr>
          <p:nvPr/>
        </p:nvSpPr>
        <p:spPr bwMode="auto">
          <a:xfrm>
            <a:off x="333375" y="500063"/>
            <a:ext cx="6165850" cy="1384300"/>
          </a:xfrm>
          <a:prstGeom prst="rect">
            <a:avLst/>
          </a:prstGeom>
          <a:noFill/>
          <a:ln w="9525">
            <a:noFill/>
            <a:miter lim="800000"/>
            <a:headEnd/>
            <a:tailEnd/>
          </a:ln>
          <a:effectLst/>
        </p:spPr>
        <p:txBody>
          <a:bodyPr>
            <a:spAutoFit/>
          </a:bodyPr>
          <a:lstStyle/>
          <a:p>
            <a:pPr algn="ctr">
              <a:defRPr/>
            </a:pPr>
            <a:r>
              <a:rPr lang="tr-TR" sz="2800" b="1" i="1" dirty="0">
                <a:latin typeface="Arial" pitchFamily="34" charset="0"/>
                <a:cs typeface="+mn-cs"/>
              </a:rPr>
              <a:t>23 NİSAN İLKOKULU </a:t>
            </a:r>
          </a:p>
          <a:p>
            <a:pPr algn="ctr">
              <a:defRPr/>
            </a:pPr>
            <a:r>
              <a:rPr lang="tr-TR" sz="2800" b="1" i="1" dirty="0">
                <a:latin typeface="Arial" pitchFamily="34" charset="0"/>
                <a:cs typeface="+mn-cs"/>
              </a:rPr>
              <a:t>2016-2017 EĞİTİM ÖĞRETİM YILI</a:t>
            </a:r>
          </a:p>
          <a:p>
            <a:pPr algn="ctr">
              <a:defRPr/>
            </a:pPr>
            <a:r>
              <a:rPr lang="tr-TR" sz="2800" b="1" i="1" dirty="0">
                <a:solidFill>
                  <a:schemeClr val="tx2"/>
                </a:solidFill>
                <a:effectLst>
                  <a:outerShdw blurRad="38100" dist="38100" dir="2700000" algn="tl">
                    <a:srgbClr val="C0C0C0"/>
                  </a:outerShdw>
                </a:effectLst>
                <a:cs typeface="+mn-cs"/>
              </a:rPr>
              <a:t>BRİFİNG DOSYASI</a:t>
            </a:r>
          </a:p>
        </p:txBody>
      </p:sp>
      <p:sp>
        <p:nvSpPr>
          <p:cNvPr id="16388" name="Slayt Numarası Yer Tutucusu 1"/>
          <p:cNvSpPr>
            <a:spLocks noGrp="1"/>
          </p:cNvSpPr>
          <p:nvPr>
            <p:ph type="sldNum" sz="quarter" idx="12"/>
          </p:nvPr>
        </p:nvSpPr>
        <p:spPr>
          <a:noFill/>
        </p:spPr>
        <p:txBody>
          <a:bodyPr/>
          <a:lstStyle/>
          <a:p>
            <a:fld id="{6DF06BF5-CA5C-4045-8FD4-CB3792EDFD07}" type="slidenum">
              <a:rPr lang="tr-TR" smtClean="0">
                <a:cs typeface="Arial" charset="0"/>
              </a:rPr>
              <a:pPr/>
              <a:t>1</a:t>
            </a:fld>
            <a:endParaRPr lang="tr-TR" smtClean="0">
              <a:cs typeface="Arial" charset="0"/>
            </a:endParaRPr>
          </a:p>
        </p:txBody>
      </p:sp>
      <p:pic>
        <p:nvPicPr>
          <p:cNvPr id="16389" name="Picture 7" descr="IMG-20160919-WA0012"/>
          <p:cNvPicPr>
            <a:picLocks noChangeAspect="1" noChangeArrowheads="1"/>
          </p:cNvPicPr>
          <p:nvPr/>
        </p:nvPicPr>
        <p:blipFill>
          <a:blip r:embed="rId5"/>
          <a:srcRect/>
          <a:stretch>
            <a:fillRect/>
          </a:stretch>
        </p:blipFill>
        <p:spPr bwMode="auto">
          <a:xfrm>
            <a:off x="260350" y="2051050"/>
            <a:ext cx="6408738" cy="5256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body" idx="1"/>
          </p:nvPr>
        </p:nvSpPr>
        <p:spPr>
          <a:xfrm>
            <a:off x="333375" y="1116013"/>
            <a:ext cx="6172200" cy="6899275"/>
          </a:xfrm>
        </p:spPr>
        <p:txBody>
          <a:bodyPr/>
          <a:lstStyle/>
          <a:p>
            <a:pPr algn="ctr" eaLnBrk="1" hangingPunct="1">
              <a:buFontTx/>
              <a:buNone/>
            </a:pPr>
            <a:r>
              <a:rPr lang="tr-TR" sz="2400" b="1" smtClean="0"/>
              <a:t>SWOT Analizi</a:t>
            </a:r>
          </a:p>
          <a:p>
            <a:pPr eaLnBrk="1" hangingPunct="1">
              <a:buFontTx/>
              <a:buNone/>
            </a:pPr>
            <a:endParaRPr lang="tr-TR" sz="2400" b="1" smtClean="0"/>
          </a:p>
        </p:txBody>
      </p:sp>
      <p:grpSp>
        <p:nvGrpSpPr>
          <p:cNvPr id="34818" name="Rectangle 8"/>
          <p:cNvGrpSpPr>
            <a:grpSpLocks/>
          </p:cNvGrpSpPr>
          <p:nvPr/>
        </p:nvGrpSpPr>
        <p:grpSpPr bwMode="auto">
          <a:xfrm>
            <a:off x="539750" y="1643063"/>
            <a:ext cx="5889625" cy="7072312"/>
            <a:chOff x="388" y="990"/>
            <a:chExt cx="3801" cy="3375"/>
          </a:xfrm>
        </p:grpSpPr>
        <p:pic>
          <p:nvPicPr>
            <p:cNvPr id="34823" name="Rectangle 8"/>
            <p:cNvPicPr>
              <a:picLocks noChangeArrowheads="1"/>
            </p:cNvPicPr>
            <p:nvPr/>
          </p:nvPicPr>
          <p:blipFill>
            <a:blip r:embed="rId3"/>
            <a:srcRect/>
            <a:stretch>
              <a:fillRect/>
            </a:stretch>
          </p:blipFill>
          <p:spPr bwMode="auto">
            <a:xfrm>
              <a:off x="388" y="1064"/>
              <a:ext cx="3801" cy="3301"/>
            </a:xfrm>
            <a:prstGeom prst="rect">
              <a:avLst/>
            </a:prstGeom>
            <a:noFill/>
            <a:ln w="9525">
              <a:noFill/>
              <a:miter lim="800000"/>
              <a:headEnd/>
              <a:tailEnd/>
            </a:ln>
          </p:spPr>
        </p:pic>
        <p:sp>
          <p:nvSpPr>
            <p:cNvPr id="34824" name="Text Box 4"/>
            <p:cNvSpPr txBox="1">
              <a:spLocks noChangeArrowheads="1"/>
            </p:cNvSpPr>
            <p:nvPr/>
          </p:nvSpPr>
          <p:spPr bwMode="auto">
            <a:xfrm>
              <a:off x="408" y="990"/>
              <a:ext cx="3743" cy="2409"/>
            </a:xfrm>
            <a:prstGeom prst="rect">
              <a:avLst/>
            </a:prstGeom>
            <a:gradFill rotWithShape="1">
              <a:gsLst>
                <a:gs pos="0">
                  <a:srgbClr val="FFEFD1"/>
                </a:gs>
                <a:gs pos="64999">
                  <a:srgbClr val="F0EBD5"/>
                </a:gs>
                <a:gs pos="100000">
                  <a:srgbClr val="D1C39F"/>
                </a:gs>
              </a:gsLst>
              <a:path path="shape">
                <a:fillToRect l="50000" t="50000" r="50000" b="50000"/>
              </a:path>
            </a:gradFill>
            <a:ln w="9525">
              <a:noFill/>
              <a:miter lim="800000"/>
              <a:headEnd/>
              <a:tailEnd/>
            </a:ln>
          </p:spPr>
          <p:txBody>
            <a:bodyPr>
              <a:spAutoFit/>
            </a:bodyPr>
            <a:lstStyle/>
            <a:p>
              <a:pPr marL="342900" indent="-342900"/>
              <a:r>
                <a:rPr lang="tr-TR" b="1" u="sng"/>
                <a:t>GÜÇLÜ YÖNLERİMİZ :</a:t>
              </a:r>
            </a:p>
            <a:p>
              <a:pPr marL="342900" indent="-342900">
                <a:buFont typeface="Arial" charset="0"/>
                <a:buAutoNum type="arabicPeriod"/>
              </a:pPr>
              <a:r>
                <a:rPr lang="tr-TR" sz="1600" b="1"/>
                <a:t>Demokratik, şeffaf ve eleştiriye açık okul ortamının olması</a:t>
              </a:r>
            </a:p>
            <a:p>
              <a:pPr marL="342900" indent="-342900">
                <a:buFont typeface="Arial" charset="0"/>
                <a:buAutoNum type="arabicPeriod"/>
              </a:pPr>
              <a:endParaRPr lang="tr-TR" sz="1600"/>
            </a:p>
            <a:p>
              <a:pPr marL="342900" indent="-342900">
                <a:buFont typeface="Arial" charset="0"/>
                <a:buAutoNum type="arabicPeriod"/>
              </a:pPr>
              <a:r>
                <a:rPr lang="tr-TR" sz="1600" b="1"/>
                <a:t>Okulun disiplinli olması</a:t>
              </a:r>
            </a:p>
            <a:p>
              <a:pPr marL="342900" indent="-342900">
                <a:buFont typeface="Arial" charset="0"/>
                <a:buAutoNum type="arabicPeriod"/>
              </a:pPr>
              <a:endParaRPr lang="tr-TR" sz="1600"/>
            </a:p>
            <a:p>
              <a:pPr marL="342900" indent="-342900">
                <a:buFont typeface="Arial" charset="0"/>
                <a:buAutoNum type="arabicPeriod"/>
              </a:pPr>
              <a:r>
                <a:rPr lang="tr-TR" sz="1600" b="1">
                  <a:solidFill>
                    <a:srgbClr val="000000"/>
                  </a:solidFill>
                </a:rPr>
                <a:t>Teneffüslerin zaman açısından yeterli olması öğrencilerimizin dinlenmeye imkan bulmaları.</a:t>
              </a:r>
              <a:endParaRPr lang="tr-TR" sz="1600">
                <a:solidFill>
                  <a:srgbClr val="000000"/>
                </a:solidFill>
              </a:endParaRPr>
            </a:p>
            <a:p>
              <a:pPr marL="342900" indent="-342900">
                <a:buFont typeface="Arial" charset="0"/>
                <a:buAutoNum type="arabicPeriod"/>
              </a:pPr>
              <a:endParaRPr lang="tr-TR" sz="1600"/>
            </a:p>
            <a:p>
              <a:pPr marL="342900" indent="-342900">
                <a:buFont typeface="Arial" charset="0"/>
                <a:buAutoNum type="arabicPeriod"/>
              </a:pPr>
              <a:r>
                <a:rPr lang="tr-TR" sz="1600" b="1"/>
                <a:t>Okul yönetiminin her konuda öğretmeni desteklemesi, pratik çözümler getirmesi ve uygulaması</a:t>
              </a:r>
            </a:p>
            <a:p>
              <a:pPr marL="342900" indent="-342900">
                <a:buFont typeface="Arial" charset="0"/>
                <a:buAutoNum type="arabicPeriod"/>
              </a:pPr>
              <a:endParaRPr lang="tr-TR" sz="1600"/>
            </a:p>
            <a:p>
              <a:pPr marL="342900" indent="-342900">
                <a:buFont typeface="Arial" charset="0"/>
                <a:buAutoNum type="arabicPeriod"/>
              </a:pPr>
              <a:r>
                <a:rPr lang="tr-TR" sz="1600" b="1"/>
                <a:t>İdarecilerimiz ve öğretmenler arasında olumlu bir iletişimin mevcut olması.</a:t>
              </a:r>
            </a:p>
            <a:p>
              <a:pPr marL="342900" indent="-342900">
                <a:buFont typeface="Arial" charset="0"/>
                <a:buAutoNum type="arabicPeriod"/>
              </a:pPr>
              <a:endParaRPr lang="tr-TR" sz="1600"/>
            </a:p>
            <a:p>
              <a:pPr marL="342900" indent="-342900">
                <a:buFont typeface="Arial" charset="0"/>
                <a:buAutoNum type="arabicPeriod"/>
              </a:pPr>
              <a:r>
                <a:rPr lang="tr-TR" sz="1600" b="1"/>
                <a:t>Öğretmenlerin öğrencilerle yakından ilgilenmesi</a:t>
              </a:r>
            </a:p>
            <a:p>
              <a:pPr marL="342900" indent="-342900">
                <a:buFont typeface="Arial" charset="0"/>
                <a:buAutoNum type="arabicPeriod"/>
              </a:pPr>
              <a:endParaRPr lang="tr-TR" sz="1600"/>
            </a:p>
            <a:p>
              <a:pPr marL="342900" indent="-342900">
                <a:buFont typeface="Arial" charset="0"/>
                <a:buAutoNum type="arabicPeriod"/>
              </a:pPr>
              <a:r>
                <a:rPr lang="tr-TR" sz="1600" b="1"/>
                <a:t>Öğretmenlerin bilgi düzeyinin yüksekliği</a:t>
              </a:r>
            </a:p>
            <a:p>
              <a:pPr marL="342900" indent="-342900">
                <a:buFont typeface="Arial" charset="0"/>
                <a:buAutoNum type="arabicPeriod"/>
              </a:pPr>
              <a:endParaRPr lang="tr-TR" sz="1600"/>
            </a:p>
            <a:p>
              <a:pPr marL="342900" indent="-342900">
                <a:buFont typeface="Arial" charset="0"/>
                <a:buAutoNum type="arabicPeriod"/>
              </a:pPr>
              <a:r>
                <a:rPr lang="tr-TR" sz="1600" b="1"/>
                <a:t>Okuldaki yardımcı personelin özverili çalışması</a:t>
              </a:r>
              <a:endParaRPr lang="tr-TR" sz="1600"/>
            </a:p>
          </p:txBody>
        </p:sp>
      </p:grpSp>
      <p:grpSp>
        <p:nvGrpSpPr>
          <p:cNvPr id="34819" name="7 Grup"/>
          <p:cNvGrpSpPr>
            <a:grpSpLocks/>
          </p:cNvGrpSpPr>
          <p:nvPr/>
        </p:nvGrpSpPr>
        <p:grpSpPr bwMode="auto">
          <a:xfrm>
            <a:off x="260350" y="309563"/>
            <a:ext cx="5184775" cy="719137"/>
            <a:chOff x="-15791" y="-20738"/>
            <a:chExt cx="5062454" cy="1049338"/>
          </a:xfrm>
        </p:grpSpPr>
        <p:sp>
          <p:nvSpPr>
            <p:cNvPr id="9" name="Rectangle 5"/>
            <p:cNvSpPr>
              <a:spLocks noChangeArrowheads="1"/>
            </p:cNvSpPr>
            <p:nvPr/>
          </p:nvSpPr>
          <p:spPr bwMode="auto">
            <a:xfrm>
              <a:off x="1979120" y="208587"/>
              <a:ext cx="3067543" cy="667129"/>
            </a:xfrm>
            <a:prstGeom prst="rect">
              <a:avLst/>
            </a:prstGeom>
            <a:noFill/>
            <a:ln w="9525">
              <a:noFill/>
              <a:miter lim="800000"/>
              <a:headEnd/>
              <a:tailEnd/>
            </a:ln>
            <a:effectLst/>
          </p:spPr>
          <p:txBody>
            <a:bodyPr anchor="ctr"/>
            <a:lstStyle/>
            <a:p>
              <a:pPr algn="ctr">
                <a:defRPr/>
              </a:pPr>
              <a:r>
                <a:rPr lang="tr-TR" b="1" dirty="0">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34822" name="Picture 7" descr="amblem">
              <a:hlinkClick r:id="" action="ppaction://noaction">
                <a:snd r:embed="rId4" name="BRAHMS.WAV"/>
              </a:hlinkClick>
            </p:cNvPr>
            <p:cNvPicPr>
              <a:picLocks noChangeAspect="1" noChangeArrowheads="1" noCrop="1"/>
            </p:cNvPicPr>
            <p:nvPr/>
          </p:nvPicPr>
          <p:blipFill>
            <a:blip r:embed="rId5"/>
            <a:srcRect/>
            <a:stretch>
              <a:fillRect/>
            </a:stretch>
          </p:blipFill>
          <p:spPr bwMode="auto">
            <a:xfrm>
              <a:off x="-15791" y="-20738"/>
              <a:ext cx="1905000" cy="1049338"/>
            </a:xfrm>
            <a:prstGeom prst="rect">
              <a:avLst/>
            </a:prstGeom>
            <a:noFill/>
            <a:ln w="9525">
              <a:noFill/>
              <a:miter lim="800000"/>
              <a:headEnd/>
              <a:tailEnd/>
            </a:ln>
          </p:spPr>
        </p:pic>
      </p:grpSp>
      <p:sp>
        <p:nvSpPr>
          <p:cNvPr id="34820" name="Slayt Numarası Yer Tutucusu 1"/>
          <p:cNvSpPr>
            <a:spLocks noGrp="1"/>
          </p:cNvSpPr>
          <p:nvPr>
            <p:ph type="sldNum" sz="quarter" idx="12"/>
          </p:nvPr>
        </p:nvSpPr>
        <p:spPr>
          <a:noFill/>
        </p:spPr>
        <p:txBody>
          <a:bodyPr/>
          <a:lstStyle/>
          <a:p>
            <a:fld id="{2189D23C-4C17-498C-9A98-C6F8360614F8}" type="slidenum">
              <a:rPr lang="tr-TR" smtClean="0">
                <a:cs typeface="Arial" charset="0"/>
              </a:rPr>
              <a:pPr/>
              <a:t>10</a:t>
            </a:fld>
            <a:endParaRPr lang="tr-TR" smtClean="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Rectangle 3"/>
          <p:cNvGrpSpPr>
            <a:grpSpLocks noGrp="1"/>
          </p:cNvGrpSpPr>
          <p:nvPr/>
        </p:nvGrpSpPr>
        <p:grpSpPr bwMode="auto">
          <a:xfrm>
            <a:off x="536575" y="1493838"/>
            <a:ext cx="6188075" cy="7156450"/>
            <a:chOff x="338" y="941"/>
            <a:chExt cx="3898" cy="4508"/>
          </a:xfrm>
        </p:grpSpPr>
        <p:pic>
          <p:nvPicPr>
            <p:cNvPr id="36870" name="Rectangle 3"/>
            <p:cNvPicPr>
              <a:picLocks noChangeArrowheads="1"/>
            </p:cNvPicPr>
            <p:nvPr/>
          </p:nvPicPr>
          <p:blipFill>
            <a:blip r:embed="rId3"/>
            <a:srcRect/>
            <a:stretch>
              <a:fillRect/>
            </a:stretch>
          </p:blipFill>
          <p:spPr bwMode="auto">
            <a:xfrm>
              <a:off x="338" y="941"/>
              <a:ext cx="3898" cy="4508"/>
            </a:xfrm>
            <a:prstGeom prst="rect">
              <a:avLst/>
            </a:prstGeom>
            <a:noFill/>
            <a:ln w="9525">
              <a:noFill/>
              <a:miter lim="800000"/>
              <a:headEnd/>
              <a:tailEnd/>
            </a:ln>
          </p:spPr>
        </p:pic>
        <p:sp>
          <p:nvSpPr>
            <p:cNvPr id="36871" name="Text Box 3"/>
            <p:cNvSpPr txBox="1">
              <a:spLocks noChangeArrowheads="1"/>
            </p:cNvSpPr>
            <p:nvPr/>
          </p:nvSpPr>
          <p:spPr bwMode="auto">
            <a:xfrm>
              <a:off x="342" y="945"/>
              <a:ext cx="3888" cy="4500"/>
            </a:xfrm>
            <a:prstGeom prst="rect">
              <a:avLst/>
            </a:prstGeom>
            <a:gradFill rotWithShape="1">
              <a:gsLst>
                <a:gs pos="0">
                  <a:srgbClr val="FFEFD1"/>
                </a:gs>
                <a:gs pos="64999">
                  <a:srgbClr val="F0EBD5"/>
                </a:gs>
                <a:gs pos="100000">
                  <a:srgbClr val="D1C39F"/>
                </a:gs>
              </a:gsLst>
              <a:path path="shape">
                <a:fillToRect l="50000" t="50000" r="50000" b="50000"/>
              </a:path>
            </a:gradFill>
            <a:ln w="9525">
              <a:noFill/>
              <a:miter lim="800000"/>
              <a:headEnd/>
              <a:tailEnd/>
            </a:ln>
          </p:spPr>
          <p:txBody>
            <a:bodyPr/>
            <a:lstStyle/>
            <a:p>
              <a:pPr marL="342900" indent="-342900">
                <a:lnSpc>
                  <a:spcPct val="80000"/>
                </a:lnSpc>
                <a:spcBef>
                  <a:spcPct val="20000"/>
                </a:spcBef>
              </a:pPr>
              <a:r>
                <a:rPr lang="tr-TR" b="1" u="sng"/>
                <a:t>ZAYIF YÖNLERİMİZ :</a:t>
              </a:r>
            </a:p>
            <a:p>
              <a:pPr marL="342900" indent="-342900" algn="ctr">
                <a:lnSpc>
                  <a:spcPct val="80000"/>
                </a:lnSpc>
                <a:spcBef>
                  <a:spcPct val="20000"/>
                </a:spcBef>
              </a:pPr>
              <a:endParaRPr lang="tr-TR" sz="1200" b="1" u="sng"/>
            </a:p>
            <a:p>
              <a:pPr marL="342900" indent="-342900">
                <a:lnSpc>
                  <a:spcPct val="80000"/>
                </a:lnSpc>
                <a:spcBef>
                  <a:spcPct val="20000"/>
                </a:spcBef>
              </a:pPr>
              <a:endParaRPr lang="tr-TR" sz="1200" b="1" u="sng"/>
            </a:p>
            <a:p>
              <a:pPr marL="342900" indent="-342900">
                <a:buFont typeface="Arial" charset="0"/>
                <a:buAutoNum type="arabicPeriod"/>
              </a:pPr>
              <a:r>
                <a:rPr lang="tr-TR" sz="1600" b="1"/>
                <a:t>Veli desteğinin yetersizliği</a:t>
              </a:r>
            </a:p>
            <a:p>
              <a:pPr marL="342900" indent="-342900">
                <a:buFont typeface="Arial" charset="0"/>
                <a:buAutoNum type="arabicPeriod"/>
              </a:pPr>
              <a:endParaRPr lang="tr-TR" sz="1600"/>
            </a:p>
            <a:p>
              <a:pPr marL="342900" indent="-342900">
                <a:buFont typeface="Arial" charset="0"/>
                <a:buAutoNum type="arabicPeriod"/>
              </a:pPr>
              <a:r>
                <a:rPr lang="tr-TR" sz="1600" b="1"/>
                <a:t>Destek personel azlığı</a:t>
              </a:r>
            </a:p>
            <a:p>
              <a:pPr marL="342900" indent="-342900">
                <a:buFont typeface="Arial" charset="0"/>
                <a:buAutoNum type="arabicPeriod"/>
              </a:pPr>
              <a:endParaRPr lang="tr-TR" sz="1600"/>
            </a:p>
            <a:p>
              <a:pPr marL="342900" indent="-342900">
                <a:buFont typeface="Arial" charset="0"/>
                <a:buAutoNum type="arabicPeriod"/>
              </a:pPr>
              <a:r>
                <a:rPr lang="tr-TR" sz="1600" b="1"/>
                <a:t>Öğrenci velilerinin okuma yazma bilme oranının çok düşük olması</a:t>
              </a:r>
            </a:p>
            <a:p>
              <a:pPr marL="342900" indent="-342900">
                <a:buFont typeface="Arial" charset="0"/>
                <a:buAutoNum type="arabicPeriod"/>
              </a:pPr>
              <a:endParaRPr lang="tr-TR" sz="1600" b="1"/>
            </a:p>
            <a:p>
              <a:pPr marL="342900" indent="-342900">
                <a:lnSpc>
                  <a:spcPct val="80000"/>
                </a:lnSpc>
                <a:spcBef>
                  <a:spcPct val="20000"/>
                </a:spcBef>
                <a:buFont typeface="Arial" charset="0"/>
                <a:buAutoNum type="arabicPeriod"/>
              </a:pPr>
              <a:r>
                <a:rPr lang="tr-TR" sz="1600" b="1"/>
                <a:t>Sosyo - ekonomik koşulları düşük olan velilerin çokluğu</a:t>
              </a:r>
            </a:p>
            <a:p>
              <a:pPr marL="342900" indent="-342900">
                <a:lnSpc>
                  <a:spcPct val="80000"/>
                </a:lnSpc>
                <a:spcBef>
                  <a:spcPct val="20000"/>
                </a:spcBef>
              </a:pPr>
              <a:endParaRPr lang="tr-TR" sz="1600" b="1"/>
            </a:p>
            <a:p>
              <a:pPr marL="342900" indent="-342900">
                <a:lnSpc>
                  <a:spcPct val="80000"/>
                </a:lnSpc>
                <a:spcBef>
                  <a:spcPct val="20000"/>
                </a:spcBef>
              </a:pPr>
              <a:r>
                <a:rPr lang="tr-TR" sz="1600" b="1"/>
                <a:t>5.    Mevsimlik tarım işcisi olarak il dışına yapılan göçler</a:t>
              </a:r>
            </a:p>
          </p:txBody>
        </p:sp>
      </p:grpSp>
      <p:grpSp>
        <p:nvGrpSpPr>
          <p:cNvPr id="36866" name="6 Grup"/>
          <p:cNvGrpSpPr>
            <a:grpSpLocks/>
          </p:cNvGrpSpPr>
          <p:nvPr/>
        </p:nvGrpSpPr>
        <p:grpSpPr bwMode="auto">
          <a:xfrm>
            <a:off x="260350" y="17463"/>
            <a:ext cx="4786313" cy="1049337"/>
            <a:chOff x="260648" y="17462"/>
            <a:chExt cx="4786015" cy="1049338"/>
          </a:xfrm>
        </p:grpSpPr>
        <p:sp>
          <p:nvSpPr>
            <p:cNvPr id="8" name="Rectangle 5"/>
            <p:cNvSpPr>
              <a:spLocks noChangeArrowheads="1"/>
            </p:cNvSpPr>
            <p:nvPr/>
          </p:nvSpPr>
          <p:spPr bwMode="auto">
            <a:xfrm>
              <a:off x="1979804" y="209549"/>
              <a:ext cx="3066859" cy="665164"/>
            </a:xfrm>
            <a:prstGeom prst="rect">
              <a:avLst/>
            </a:prstGeom>
            <a:noFill/>
            <a:ln w="9525">
              <a:noFill/>
              <a:miter lim="800000"/>
              <a:headEnd/>
              <a:tailEnd/>
            </a:ln>
            <a:effectLst/>
          </p:spPr>
          <p:txBody>
            <a:bodyPr anchor="ctr"/>
            <a:lstStyle/>
            <a:p>
              <a:pPr algn="ctr">
                <a:defRPr/>
              </a:pPr>
              <a:r>
                <a:rPr lang="tr-TR" b="1" dirty="0">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36869" name="Picture 7" descr="amblem">
              <a:hlinkClick r:id="" action="ppaction://noaction">
                <a:snd r:embed="rId4" name="BRAHMS.WAV"/>
              </a:hlinkClick>
            </p:cNvPr>
            <p:cNvPicPr>
              <a:picLocks noChangeAspect="1" noChangeArrowheads="1" noCrop="1"/>
            </p:cNvPicPr>
            <p:nvPr/>
          </p:nvPicPr>
          <p:blipFill>
            <a:blip r:embed="rId5"/>
            <a:srcRect/>
            <a:stretch>
              <a:fillRect/>
            </a:stretch>
          </p:blipFill>
          <p:spPr bwMode="auto">
            <a:xfrm>
              <a:off x="260648" y="17462"/>
              <a:ext cx="1905000" cy="1049338"/>
            </a:xfrm>
            <a:prstGeom prst="rect">
              <a:avLst/>
            </a:prstGeom>
            <a:noFill/>
            <a:ln w="9525">
              <a:noFill/>
              <a:miter lim="800000"/>
              <a:headEnd/>
              <a:tailEnd/>
            </a:ln>
          </p:spPr>
        </p:pic>
      </p:grpSp>
      <p:sp>
        <p:nvSpPr>
          <p:cNvPr id="36867" name="Slayt Numarası Yer Tutucusu 1"/>
          <p:cNvSpPr>
            <a:spLocks noGrp="1"/>
          </p:cNvSpPr>
          <p:nvPr>
            <p:ph type="sldNum" sz="quarter" idx="12"/>
          </p:nvPr>
        </p:nvSpPr>
        <p:spPr>
          <a:noFill/>
        </p:spPr>
        <p:txBody>
          <a:bodyPr/>
          <a:lstStyle/>
          <a:p>
            <a:fld id="{592D1B71-7BE2-49B7-B0AA-41675659AE95}" type="slidenum">
              <a:rPr lang="tr-TR" smtClean="0">
                <a:cs typeface="Arial" charset="0"/>
              </a:rPr>
              <a:pPr/>
              <a:t>11</a:t>
            </a:fld>
            <a:endParaRPr lang="tr-TR" smtClean="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body" idx="1"/>
          </p:nvPr>
        </p:nvSpPr>
        <p:spPr>
          <a:xfrm>
            <a:off x="500063" y="874713"/>
            <a:ext cx="6143625" cy="7874000"/>
          </a:xfrm>
          <a:gradFill rotWithShape="1">
            <a:gsLst>
              <a:gs pos="0">
                <a:srgbClr val="FFEFD1"/>
              </a:gs>
              <a:gs pos="64999">
                <a:srgbClr val="F0EBD5"/>
              </a:gs>
              <a:gs pos="100000">
                <a:srgbClr val="D1C39F"/>
              </a:gs>
            </a:gsLst>
            <a:path path="shape">
              <a:fillToRect l="50000" t="50000" r="50000" b="50000"/>
            </a:path>
          </a:gradFill>
        </p:spPr>
        <p:txBody>
          <a:bodyPr/>
          <a:lstStyle/>
          <a:p>
            <a:pPr marL="609600" indent="-609600" algn="ctr" eaLnBrk="1" hangingPunct="1">
              <a:lnSpc>
                <a:spcPct val="80000"/>
              </a:lnSpc>
              <a:buFontTx/>
              <a:buNone/>
            </a:pPr>
            <a:r>
              <a:rPr lang="tr-TR" sz="1800" b="1" u="sng" smtClean="0"/>
              <a:t>Fırsatlarımız</a:t>
            </a:r>
            <a:r>
              <a:rPr lang="tr-TR" sz="1200" b="1" smtClean="0"/>
              <a:t>: </a:t>
            </a:r>
          </a:p>
          <a:p>
            <a:pPr marL="609600" indent="-609600" algn="ctr" eaLnBrk="1" hangingPunct="1">
              <a:lnSpc>
                <a:spcPct val="80000"/>
              </a:lnSpc>
              <a:buFontTx/>
              <a:buNone/>
            </a:pPr>
            <a:endParaRPr lang="tr-TR" sz="1200" b="1" smtClean="0"/>
          </a:p>
          <a:p>
            <a:pPr marL="609600" indent="-609600" eaLnBrk="1" hangingPunct="1">
              <a:lnSpc>
                <a:spcPct val="80000"/>
              </a:lnSpc>
            </a:pPr>
            <a:endParaRPr lang="tr-TR" sz="1200" b="1" smtClean="0"/>
          </a:p>
          <a:p>
            <a:pPr marL="609600" indent="-609600">
              <a:buFontTx/>
              <a:buAutoNum type="arabicPeriod"/>
            </a:pPr>
            <a:r>
              <a:rPr lang="tr-TR" sz="1600" b="1" smtClean="0"/>
              <a:t>İl Milli Eğitim Müdürlüğü  ve İlçe Milli Müdürlüğü’nün desteği</a:t>
            </a:r>
          </a:p>
          <a:p>
            <a:pPr marL="609600" indent="-609600">
              <a:buFontTx/>
              <a:buAutoNum type="arabicPeriod"/>
            </a:pPr>
            <a:endParaRPr lang="tr-TR" sz="1600" smtClean="0"/>
          </a:p>
          <a:p>
            <a:pPr marL="609600" indent="-609600">
              <a:buFontTx/>
              <a:buAutoNum type="arabicPeriod"/>
            </a:pPr>
            <a:r>
              <a:rPr lang="tr-TR" sz="1600" b="1" smtClean="0"/>
              <a:t>Okulun diğer okul ve kurumlarla işbirliğinin iyi olması</a:t>
            </a:r>
          </a:p>
          <a:p>
            <a:pPr marL="609600" indent="-609600">
              <a:buFontTx/>
              <a:buAutoNum type="arabicPeriod"/>
            </a:pPr>
            <a:endParaRPr lang="tr-TR" sz="1600" b="1" smtClean="0"/>
          </a:p>
          <a:p>
            <a:pPr marL="609600" indent="-609600">
              <a:buFontTx/>
              <a:buAutoNum type="arabicPeriod"/>
            </a:pPr>
            <a:r>
              <a:rPr lang="tr-TR" sz="1600" b="1" smtClean="0"/>
              <a:t>Ekonomik ve teknolojik gelişmeler</a:t>
            </a:r>
          </a:p>
          <a:p>
            <a:pPr marL="609600" indent="-609600">
              <a:buFontTx/>
              <a:buAutoNum type="arabicPeriod"/>
            </a:pPr>
            <a:endParaRPr lang="tr-TR" sz="1600" b="1" smtClean="0"/>
          </a:p>
          <a:p>
            <a:pPr marL="609600" indent="-609600">
              <a:buFontTx/>
              <a:buAutoNum type="arabicPeriod"/>
            </a:pPr>
            <a:r>
              <a:rPr lang="tr-TR" sz="1600" b="1" smtClean="0">
                <a:cs typeface="Arial" charset="0"/>
              </a:rPr>
              <a:t>Eğitim kadromuzun ve idarecilerimizin deneyimli ve değişime açık olması.</a:t>
            </a:r>
          </a:p>
          <a:p>
            <a:pPr marL="609600" indent="-609600">
              <a:buFontTx/>
              <a:buAutoNum type="arabicPeriod"/>
            </a:pPr>
            <a:endParaRPr lang="tr-TR" sz="1600" b="1" smtClean="0">
              <a:cs typeface="Arial" charset="0"/>
            </a:endParaRPr>
          </a:p>
          <a:p>
            <a:pPr marL="609600" indent="-609600">
              <a:buFontTx/>
              <a:buAutoNum type="arabicPeriod"/>
            </a:pPr>
            <a:r>
              <a:rPr lang="tr-TR" sz="1600" b="1" smtClean="0"/>
              <a:t>Öğretmenlerimizin duyarlı olması</a:t>
            </a:r>
          </a:p>
          <a:p>
            <a:pPr marL="609600" indent="-609600">
              <a:buFontTx/>
              <a:buAutoNum type="arabicPeriod"/>
            </a:pPr>
            <a:endParaRPr lang="tr-TR" sz="1600" b="1" smtClean="0"/>
          </a:p>
          <a:p>
            <a:pPr marL="609600" indent="-609600">
              <a:buFontTx/>
              <a:buAutoNum type="arabicPeriod"/>
            </a:pPr>
            <a:r>
              <a:rPr lang="tr-TR" sz="1600" b="1" smtClean="0"/>
              <a:t>Okulun çevresinde gürültü kirliliğinin az olması</a:t>
            </a:r>
          </a:p>
        </p:txBody>
      </p:sp>
      <p:grpSp>
        <p:nvGrpSpPr>
          <p:cNvPr id="38914" name="6 Grup"/>
          <p:cNvGrpSpPr>
            <a:grpSpLocks/>
          </p:cNvGrpSpPr>
          <p:nvPr/>
        </p:nvGrpSpPr>
        <p:grpSpPr bwMode="auto">
          <a:xfrm>
            <a:off x="0" y="20638"/>
            <a:ext cx="5046663" cy="1049337"/>
            <a:chOff x="0" y="21416"/>
            <a:chExt cx="5046663" cy="1049338"/>
          </a:xfrm>
        </p:grpSpPr>
        <p:sp>
          <p:nvSpPr>
            <p:cNvPr id="8" name="Rectangle 5"/>
            <p:cNvSpPr>
              <a:spLocks noChangeArrowheads="1"/>
            </p:cNvSpPr>
            <p:nvPr/>
          </p:nvSpPr>
          <p:spPr bwMode="auto">
            <a:xfrm>
              <a:off x="1979613" y="210328"/>
              <a:ext cx="3067050" cy="665164"/>
            </a:xfrm>
            <a:prstGeom prst="rect">
              <a:avLst/>
            </a:prstGeom>
            <a:noFill/>
            <a:ln w="9525">
              <a:noFill/>
              <a:miter lim="800000"/>
              <a:headEnd/>
              <a:tailEnd/>
            </a:ln>
            <a:effectLst/>
          </p:spPr>
          <p:txBody>
            <a:bodyPr anchor="ctr"/>
            <a:lstStyle/>
            <a:p>
              <a:pPr algn="ctr">
                <a:defRPr/>
              </a:pPr>
              <a:r>
                <a:rPr lang="tr-TR" b="1" dirty="0">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38917" name="Picture 7" descr="amblem">
              <a:hlinkClick r:id="" action="ppaction://noaction">
                <a:snd r:embed="rId3" name="BRAHMS.WAV"/>
              </a:hlinkClick>
            </p:cNvPr>
            <p:cNvPicPr>
              <a:picLocks noChangeAspect="1" noChangeArrowheads="1" noCrop="1"/>
            </p:cNvPicPr>
            <p:nvPr/>
          </p:nvPicPr>
          <p:blipFill>
            <a:blip r:embed="rId4"/>
            <a:srcRect/>
            <a:stretch>
              <a:fillRect/>
            </a:stretch>
          </p:blipFill>
          <p:spPr bwMode="auto">
            <a:xfrm>
              <a:off x="0" y="21416"/>
              <a:ext cx="1905000" cy="1049338"/>
            </a:xfrm>
            <a:prstGeom prst="rect">
              <a:avLst/>
            </a:prstGeom>
            <a:noFill/>
            <a:ln w="9525">
              <a:noFill/>
              <a:miter lim="800000"/>
              <a:headEnd/>
              <a:tailEnd/>
            </a:ln>
          </p:spPr>
        </p:pic>
      </p:grpSp>
      <p:sp>
        <p:nvSpPr>
          <p:cNvPr id="38915" name="Slayt Numarası Yer Tutucusu 1"/>
          <p:cNvSpPr>
            <a:spLocks noGrp="1"/>
          </p:cNvSpPr>
          <p:nvPr>
            <p:ph type="sldNum" sz="quarter" idx="12"/>
          </p:nvPr>
        </p:nvSpPr>
        <p:spPr>
          <a:noFill/>
        </p:spPr>
        <p:txBody>
          <a:bodyPr/>
          <a:lstStyle/>
          <a:p>
            <a:fld id="{13D3E5C9-EFB8-4C8F-944A-517EDE225C69}" type="slidenum">
              <a:rPr lang="tr-TR" smtClean="0">
                <a:cs typeface="Arial" charset="0"/>
              </a:rPr>
              <a:pPr/>
              <a:t>12</a:t>
            </a:fld>
            <a:endParaRPr lang="tr-TR" smtClean="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body" idx="1"/>
          </p:nvPr>
        </p:nvSpPr>
        <p:spPr>
          <a:xfrm>
            <a:off x="476250" y="1571625"/>
            <a:ext cx="6238875" cy="7072313"/>
          </a:xfrm>
          <a:gradFill rotWithShape="1">
            <a:gsLst>
              <a:gs pos="0">
                <a:srgbClr val="FFEFD1"/>
              </a:gs>
              <a:gs pos="64999">
                <a:srgbClr val="F0EBD5"/>
              </a:gs>
              <a:gs pos="100000">
                <a:srgbClr val="D1C39F"/>
              </a:gs>
            </a:gsLst>
            <a:path path="shape">
              <a:fillToRect l="50000" t="50000" r="50000" b="50000"/>
            </a:path>
          </a:gradFill>
        </p:spPr>
        <p:txBody>
          <a:bodyPr/>
          <a:lstStyle/>
          <a:p>
            <a:pPr marL="609600" indent="-609600" algn="ctr" eaLnBrk="1" hangingPunct="1">
              <a:lnSpc>
                <a:spcPct val="80000"/>
              </a:lnSpc>
              <a:buFontTx/>
              <a:buNone/>
            </a:pPr>
            <a:endParaRPr lang="tr-TR" sz="1800" b="1" u="sng" smtClean="0">
              <a:cs typeface="Arial" charset="0"/>
            </a:endParaRPr>
          </a:p>
          <a:p>
            <a:pPr marL="609600" indent="-609600" algn="ctr" eaLnBrk="1" hangingPunct="1">
              <a:lnSpc>
                <a:spcPct val="80000"/>
              </a:lnSpc>
              <a:buFontTx/>
              <a:buNone/>
            </a:pPr>
            <a:endParaRPr lang="tr-TR" sz="1800" b="1" u="sng" smtClean="0">
              <a:cs typeface="Arial" charset="0"/>
            </a:endParaRPr>
          </a:p>
          <a:p>
            <a:pPr marL="609600" indent="-609600" algn="ctr" eaLnBrk="1" hangingPunct="1">
              <a:lnSpc>
                <a:spcPct val="80000"/>
              </a:lnSpc>
              <a:buFontTx/>
              <a:buNone/>
            </a:pPr>
            <a:r>
              <a:rPr lang="tr-TR" sz="1800" b="1" u="sng" smtClean="0">
                <a:cs typeface="Arial" charset="0"/>
              </a:rPr>
              <a:t>Tehditler</a:t>
            </a:r>
            <a:r>
              <a:rPr lang="tr-TR" sz="1800" b="1" smtClean="0">
                <a:cs typeface="Arial" charset="0"/>
              </a:rPr>
              <a:t>: </a:t>
            </a:r>
          </a:p>
          <a:p>
            <a:pPr marL="609600" indent="-609600" algn="ctr" eaLnBrk="1" hangingPunct="1">
              <a:lnSpc>
                <a:spcPct val="80000"/>
              </a:lnSpc>
              <a:buFontTx/>
              <a:buNone/>
            </a:pPr>
            <a:endParaRPr lang="tr-TR" sz="2000" b="1" smtClean="0">
              <a:cs typeface="Arial" charset="0"/>
            </a:endParaRPr>
          </a:p>
          <a:p>
            <a:pPr marL="609600" indent="-609600" algn="ctr" eaLnBrk="1" hangingPunct="1">
              <a:lnSpc>
                <a:spcPct val="80000"/>
              </a:lnSpc>
              <a:buFontTx/>
              <a:buNone/>
            </a:pPr>
            <a:endParaRPr lang="tr-TR" sz="1600" b="1" smtClean="0">
              <a:cs typeface="Arial" charset="0"/>
            </a:endParaRPr>
          </a:p>
          <a:p>
            <a:pPr marL="609600" indent="-609600" algn="just">
              <a:buFontTx/>
              <a:buAutoNum type="arabicPeriod"/>
            </a:pPr>
            <a:r>
              <a:rPr lang="tr-TR" sz="1600" b="1" smtClean="0"/>
              <a:t>Okulumuzun bulunduğu mahallenin sosyo - ekonomik düzeyi düşük, okuma yazma oranın az olduğu bir çevrede olması</a:t>
            </a:r>
          </a:p>
          <a:p>
            <a:pPr marL="609600" indent="-609600" algn="just">
              <a:buFontTx/>
              <a:buAutoNum type="arabicPeriod"/>
            </a:pPr>
            <a:endParaRPr lang="tr-TR" sz="1600" b="1" smtClean="0"/>
          </a:p>
          <a:p>
            <a:pPr marL="609600" indent="-609600" algn="just">
              <a:buFontTx/>
              <a:buAutoNum type="arabicPeriod"/>
            </a:pPr>
            <a:r>
              <a:rPr lang="tr-TR" sz="1600" b="1" smtClean="0"/>
              <a:t>Genel Bütçeden eğitim ve öğretim yatırımlarına yeteri kaynak ayrılamaması</a:t>
            </a:r>
          </a:p>
          <a:p>
            <a:pPr marL="609600" indent="-609600" algn="just">
              <a:buFontTx/>
              <a:buAutoNum type="arabicPeriod"/>
            </a:pPr>
            <a:endParaRPr lang="tr-TR" sz="1600" b="1" smtClean="0"/>
          </a:p>
          <a:p>
            <a:pPr marL="609600" indent="-609600" algn="just">
              <a:buFontTx/>
              <a:buAutoNum type="arabicPeriod"/>
            </a:pPr>
            <a:r>
              <a:rPr lang="tr-TR" sz="1600" b="1" smtClean="0"/>
              <a:t>Öğretmenin sosyo –ekonomik statüsünün yıpranması</a:t>
            </a:r>
          </a:p>
          <a:p>
            <a:pPr marL="609600" indent="-609600" algn="just">
              <a:buFontTx/>
              <a:buNone/>
            </a:pPr>
            <a:endParaRPr lang="tr-TR" sz="1600" b="1" smtClean="0"/>
          </a:p>
          <a:p>
            <a:pPr marL="609600" indent="-609600" algn="just">
              <a:buFontTx/>
              <a:buNone/>
            </a:pPr>
            <a:endParaRPr lang="tr-TR" sz="1600" smtClean="0"/>
          </a:p>
          <a:p>
            <a:pPr marL="609600" indent="-609600" eaLnBrk="1" hangingPunct="1">
              <a:lnSpc>
                <a:spcPct val="80000"/>
              </a:lnSpc>
            </a:pPr>
            <a:endParaRPr lang="tr-TR" sz="1400" smtClean="0"/>
          </a:p>
        </p:txBody>
      </p:sp>
      <p:grpSp>
        <p:nvGrpSpPr>
          <p:cNvPr id="40962" name="6 Grup"/>
          <p:cNvGrpSpPr>
            <a:grpSpLocks/>
          </p:cNvGrpSpPr>
          <p:nvPr/>
        </p:nvGrpSpPr>
        <p:grpSpPr bwMode="auto">
          <a:xfrm>
            <a:off x="1979613" y="0"/>
            <a:ext cx="4878387" cy="1049338"/>
            <a:chOff x="1979613" y="0"/>
            <a:chExt cx="4878387" cy="1049338"/>
          </a:xfrm>
        </p:grpSpPr>
        <p:sp>
          <p:nvSpPr>
            <p:cNvPr id="8" name="Rectangle 5"/>
            <p:cNvSpPr>
              <a:spLocks noChangeArrowheads="1"/>
            </p:cNvSpPr>
            <p:nvPr/>
          </p:nvSpPr>
          <p:spPr bwMode="auto">
            <a:xfrm>
              <a:off x="1979613" y="209550"/>
              <a:ext cx="3067050" cy="665163"/>
            </a:xfrm>
            <a:prstGeom prst="rect">
              <a:avLst/>
            </a:prstGeom>
            <a:noFill/>
            <a:ln w="9525">
              <a:noFill/>
              <a:miter lim="800000"/>
              <a:headEnd/>
              <a:tailEnd/>
            </a:ln>
            <a:effectLst/>
          </p:spPr>
          <p:txBody>
            <a:bodyPr anchor="ctr"/>
            <a:lstStyle/>
            <a:p>
              <a:pPr algn="ctr">
                <a:defRPr/>
              </a:pPr>
              <a:r>
                <a:rPr lang="tr-TR" dirty="0">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40965" name="Picture 7" descr="amblem">
              <a:hlinkClick r:id="" action="ppaction://noaction">
                <a:snd r:embed="rId3" name="BRAHMS.WAV"/>
              </a:hlinkClick>
            </p:cNvPr>
            <p:cNvPicPr>
              <a:picLocks noChangeAspect="1" noChangeArrowheads="1" noCrop="1"/>
            </p:cNvPicPr>
            <p:nvPr/>
          </p:nvPicPr>
          <p:blipFill>
            <a:blip r:embed="rId4"/>
            <a:srcRect/>
            <a:stretch>
              <a:fillRect/>
            </a:stretch>
          </p:blipFill>
          <p:spPr bwMode="auto">
            <a:xfrm>
              <a:off x="4953000" y="0"/>
              <a:ext cx="1905000" cy="1049338"/>
            </a:xfrm>
            <a:prstGeom prst="rect">
              <a:avLst/>
            </a:prstGeom>
            <a:noFill/>
            <a:ln w="9525">
              <a:noFill/>
              <a:miter lim="800000"/>
              <a:headEnd/>
              <a:tailEnd/>
            </a:ln>
          </p:spPr>
        </p:pic>
      </p:grpSp>
      <p:sp>
        <p:nvSpPr>
          <p:cNvPr id="40963" name="Slayt Numarası Yer Tutucusu 1"/>
          <p:cNvSpPr>
            <a:spLocks noGrp="1"/>
          </p:cNvSpPr>
          <p:nvPr>
            <p:ph type="sldNum" sz="quarter" idx="12"/>
          </p:nvPr>
        </p:nvSpPr>
        <p:spPr>
          <a:noFill/>
        </p:spPr>
        <p:txBody>
          <a:bodyPr/>
          <a:lstStyle/>
          <a:p>
            <a:fld id="{A1B5B63E-0798-485A-A5EA-A97CC1549D7D}" type="slidenum">
              <a:rPr lang="tr-TR" smtClean="0">
                <a:cs typeface="Arial" charset="0"/>
              </a:rPr>
              <a:pPr/>
              <a:t>13</a:t>
            </a:fld>
            <a:endParaRPr lang="tr-TR" smtClean="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Rectangle 3"/>
          <p:cNvGrpSpPr>
            <a:grpSpLocks noGrp="1"/>
          </p:cNvGrpSpPr>
          <p:nvPr/>
        </p:nvGrpSpPr>
        <p:grpSpPr bwMode="auto">
          <a:xfrm>
            <a:off x="555625" y="1493838"/>
            <a:ext cx="6186488" cy="7326312"/>
            <a:chOff x="292" y="941"/>
            <a:chExt cx="3897" cy="4615"/>
          </a:xfrm>
        </p:grpSpPr>
        <p:pic>
          <p:nvPicPr>
            <p:cNvPr id="43014" name="Rectangle 3"/>
            <p:cNvPicPr>
              <a:picLocks noChangeArrowheads="1"/>
            </p:cNvPicPr>
            <p:nvPr/>
          </p:nvPicPr>
          <p:blipFill>
            <a:blip r:embed="rId3"/>
            <a:srcRect/>
            <a:stretch>
              <a:fillRect/>
            </a:stretch>
          </p:blipFill>
          <p:spPr bwMode="auto">
            <a:xfrm>
              <a:off x="292" y="941"/>
              <a:ext cx="3897" cy="4615"/>
            </a:xfrm>
            <a:prstGeom prst="rect">
              <a:avLst/>
            </a:prstGeom>
            <a:noFill/>
            <a:ln w="9525">
              <a:noFill/>
              <a:miter lim="800000"/>
              <a:headEnd/>
              <a:tailEnd/>
            </a:ln>
          </p:spPr>
        </p:pic>
        <p:sp>
          <p:nvSpPr>
            <p:cNvPr id="43015" name="Text Box 3"/>
            <p:cNvSpPr txBox="1">
              <a:spLocks noChangeArrowheads="1"/>
            </p:cNvSpPr>
            <p:nvPr/>
          </p:nvSpPr>
          <p:spPr bwMode="auto">
            <a:xfrm>
              <a:off x="297" y="945"/>
              <a:ext cx="3888" cy="4607"/>
            </a:xfrm>
            <a:prstGeom prst="rect">
              <a:avLst/>
            </a:prstGeom>
            <a:gradFill rotWithShape="1">
              <a:gsLst>
                <a:gs pos="0">
                  <a:srgbClr val="FFFFFF"/>
                </a:gs>
                <a:gs pos="100000">
                  <a:srgbClr val="B2B2B2"/>
                </a:gs>
              </a:gsLst>
              <a:lin ang="2700000" scaled="1"/>
            </a:gradFill>
            <a:ln w="9525">
              <a:noFill/>
              <a:miter lim="800000"/>
              <a:headEnd/>
              <a:tailEnd/>
            </a:ln>
          </p:spPr>
          <p:txBody>
            <a:bodyPr/>
            <a:lstStyle/>
            <a:p>
              <a:pPr marL="609600" indent="-609600" algn="ctr">
                <a:lnSpc>
                  <a:spcPct val="80000"/>
                </a:lnSpc>
              </a:pPr>
              <a:endParaRPr lang="tr-TR" sz="2400" b="1"/>
            </a:p>
            <a:p>
              <a:pPr marL="609600" indent="-609600" algn="ctr">
                <a:lnSpc>
                  <a:spcPct val="80000"/>
                </a:lnSpc>
              </a:pPr>
              <a:r>
                <a:rPr lang="tr-TR" sz="2400" b="1"/>
                <a:t>Okulun İlkeleri ve Değerleri</a:t>
              </a:r>
              <a:endParaRPr lang="tr-TR" sz="2400"/>
            </a:p>
            <a:p>
              <a:pPr marL="609600" indent="-609600" algn="ctr">
                <a:lnSpc>
                  <a:spcPct val="80000"/>
                </a:lnSpc>
              </a:pPr>
              <a:endParaRPr lang="tr-TR" sz="800"/>
            </a:p>
            <a:p>
              <a:pPr marL="609600" indent="-609600" algn="ctr">
                <a:lnSpc>
                  <a:spcPct val="80000"/>
                </a:lnSpc>
                <a:spcBef>
                  <a:spcPct val="20000"/>
                </a:spcBef>
              </a:pPr>
              <a:r>
                <a:rPr lang="tr-TR" sz="2000" b="1"/>
                <a:t> </a:t>
              </a:r>
              <a:r>
                <a:rPr lang="tr-TR" sz="2000" b="1" u="sng"/>
                <a:t>İlkelerimiz</a:t>
              </a:r>
              <a:r>
                <a:rPr lang="tr-TR" sz="2000" b="1"/>
                <a:t>:</a:t>
              </a:r>
              <a:r>
                <a:rPr lang="tr-TR" b="1"/>
                <a:t> </a:t>
              </a:r>
            </a:p>
            <a:p>
              <a:pPr marL="609600" indent="-609600" algn="ctr">
                <a:lnSpc>
                  <a:spcPct val="80000"/>
                </a:lnSpc>
                <a:spcBef>
                  <a:spcPct val="20000"/>
                </a:spcBef>
              </a:pPr>
              <a:endParaRPr lang="tr-TR" b="1"/>
            </a:p>
            <a:p>
              <a:pPr marL="609600" indent="-609600">
                <a:lnSpc>
                  <a:spcPct val="80000"/>
                </a:lnSpc>
                <a:spcBef>
                  <a:spcPct val="20000"/>
                </a:spcBef>
                <a:buFont typeface="Arial" charset="0"/>
                <a:buAutoNum type="arabicPeriod"/>
              </a:pPr>
              <a:r>
                <a:rPr lang="tr-TR"/>
                <a:t>Atatürk İnkılâp ve İlkeleri ve Atatürk Milliyetçiliği,</a:t>
              </a:r>
              <a:br>
                <a:rPr lang="tr-TR"/>
              </a:br>
              <a:endParaRPr lang="tr-TR"/>
            </a:p>
            <a:p>
              <a:pPr marL="609600" indent="-609600">
                <a:lnSpc>
                  <a:spcPct val="80000"/>
                </a:lnSpc>
                <a:spcBef>
                  <a:spcPct val="20000"/>
                </a:spcBef>
                <a:buFont typeface="Arial" charset="0"/>
                <a:buAutoNum type="arabicPeriod"/>
              </a:pPr>
              <a:r>
                <a:rPr lang="tr-TR"/>
                <a:t>Disiplinli ve planlı eğitim,</a:t>
              </a:r>
              <a:br>
                <a:rPr lang="tr-TR"/>
              </a:br>
              <a:endParaRPr lang="tr-TR"/>
            </a:p>
            <a:p>
              <a:pPr marL="609600" indent="-609600">
                <a:lnSpc>
                  <a:spcPct val="80000"/>
                </a:lnSpc>
                <a:spcBef>
                  <a:spcPct val="20000"/>
                </a:spcBef>
                <a:buFont typeface="Arial" charset="0"/>
                <a:buAutoNum type="arabicPeriod"/>
              </a:pPr>
              <a:r>
                <a:rPr lang="tr-TR"/>
                <a:t>Eleştiriye açık olmak.</a:t>
              </a:r>
              <a:br>
                <a:rPr lang="tr-TR"/>
              </a:br>
              <a:endParaRPr lang="tr-TR"/>
            </a:p>
            <a:p>
              <a:pPr marL="609600" indent="-609600">
                <a:lnSpc>
                  <a:spcPct val="80000"/>
                </a:lnSpc>
                <a:spcBef>
                  <a:spcPct val="20000"/>
                </a:spcBef>
                <a:buFont typeface="Arial" charset="0"/>
                <a:buAutoNum type="arabicPeriod"/>
              </a:pPr>
              <a:r>
                <a:rPr lang="tr-TR"/>
                <a:t>Fırsat ve imkan eşitliği,</a:t>
              </a:r>
              <a:br>
                <a:rPr lang="tr-TR"/>
              </a:br>
              <a:endParaRPr lang="tr-TR"/>
            </a:p>
            <a:p>
              <a:pPr marL="609600" indent="-609600">
                <a:lnSpc>
                  <a:spcPct val="80000"/>
                </a:lnSpc>
                <a:spcBef>
                  <a:spcPct val="20000"/>
                </a:spcBef>
                <a:buFont typeface="Arial" charset="0"/>
                <a:buAutoNum type="arabicPeriod"/>
              </a:pPr>
              <a:r>
                <a:rPr lang="tr-TR"/>
                <a:t>Bilgiye ulaşmada rehberlik eden eğitim anlayışı,</a:t>
              </a:r>
              <a:br>
                <a:rPr lang="tr-TR"/>
              </a:br>
              <a:endParaRPr lang="tr-TR"/>
            </a:p>
            <a:p>
              <a:pPr marL="609600" indent="-609600">
                <a:lnSpc>
                  <a:spcPct val="80000"/>
                </a:lnSpc>
                <a:spcBef>
                  <a:spcPct val="20000"/>
                </a:spcBef>
                <a:buFont typeface="Arial" charset="0"/>
                <a:buAutoNum type="arabicPeriod"/>
              </a:pPr>
              <a:r>
                <a:rPr lang="tr-TR"/>
                <a:t>Eğitimde kalite.</a:t>
              </a:r>
              <a:br>
                <a:rPr lang="tr-TR"/>
              </a:br>
              <a:endParaRPr lang="tr-TR"/>
            </a:p>
            <a:p>
              <a:pPr marL="609600" indent="-609600">
                <a:lnSpc>
                  <a:spcPct val="80000"/>
                </a:lnSpc>
                <a:spcBef>
                  <a:spcPct val="20000"/>
                </a:spcBef>
                <a:buFont typeface="Arial" charset="0"/>
                <a:buAutoNum type="arabicPeriod"/>
              </a:pPr>
              <a:r>
                <a:rPr lang="tr-TR"/>
                <a:t>İletişime açık olma,</a:t>
              </a:r>
              <a:br>
                <a:rPr lang="tr-TR"/>
              </a:br>
              <a:endParaRPr lang="tr-TR"/>
            </a:p>
            <a:p>
              <a:pPr marL="609600" indent="-609600">
                <a:lnSpc>
                  <a:spcPct val="80000"/>
                </a:lnSpc>
                <a:spcBef>
                  <a:spcPct val="20000"/>
                </a:spcBef>
                <a:buFont typeface="Arial" charset="0"/>
                <a:buAutoNum type="arabicPeriod"/>
              </a:pPr>
              <a:r>
                <a:rPr lang="tr-TR"/>
                <a:t>Okul-aile işbirliği,</a:t>
              </a:r>
              <a:br>
                <a:rPr lang="tr-TR"/>
              </a:br>
              <a:endParaRPr lang="tr-TR"/>
            </a:p>
            <a:p>
              <a:pPr marL="609600" indent="-609600">
                <a:lnSpc>
                  <a:spcPct val="80000"/>
                </a:lnSpc>
                <a:spcBef>
                  <a:spcPct val="20000"/>
                </a:spcBef>
                <a:buFont typeface="Arial" charset="0"/>
                <a:buAutoNum type="arabicPeriod"/>
              </a:pPr>
              <a:r>
                <a:rPr lang="tr-TR"/>
                <a:t>Aktif öğrenme.</a:t>
              </a:r>
              <a:br>
                <a:rPr lang="tr-TR"/>
              </a:br>
              <a:endParaRPr lang="tr-TR"/>
            </a:p>
            <a:p>
              <a:pPr marL="609600" indent="-609600">
                <a:lnSpc>
                  <a:spcPct val="80000"/>
                </a:lnSpc>
                <a:spcBef>
                  <a:spcPct val="20000"/>
                </a:spcBef>
                <a:buFont typeface="Arial" charset="0"/>
                <a:buAutoNum type="arabicPeriod"/>
              </a:pPr>
              <a:r>
                <a:rPr lang="tr-TR"/>
                <a:t>Disiplinli çalışma.</a:t>
              </a:r>
            </a:p>
            <a:p>
              <a:pPr marL="609600" indent="-609600">
                <a:lnSpc>
                  <a:spcPct val="80000"/>
                </a:lnSpc>
                <a:spcBef>
                  <a:spcPct val="20000"/>
                </a:spcBef>
                <a:buFont typeface="Arial" charset="0"/>
                <a:buAutoNum type="arabicPeriod"/>
              </a:pPr>
              <a:endParaRPr lang="tr-TR"/>
            </a:p>
            <a:p>
              <a:pPr marL="609600" indent="-609600">
                <a:lnSpc>
                  <a:spcPct val="80000"/>
                </a:lnSpc>
                <a:spcBef>
                  <a:spcPct val="20000"/>
                </a:spcBef>
                <a:buFont typeface="Arial" charset="0"/>
                <a:buAutoNum type="arabicPeriod"/>
              </a:pPr>
              <a:r>
                <a:rPr lang="tr-TR"/>
                <a:t>Karar almada katılımcılık,</a:t>
              </a:r>
            </a:p>
            <a:p>
              <a:pPr marL="609600" indent="-609600" algn="ctr">
                <a:lnSpc>
                  <a:spcPct val="80000"/>
                </a:lnSpc>
                <a:spcBef>
                  <a:spcPct val="20000"/>
                </a:spcBef>
              </a:pPr>
              <a:endParaRPr lang="tr-TR"/>
            </a:p>
            <a:p>
              <a:pPr marL="609600" indent="-609600">
                <a:lnSpc>
                  <a:spcPct val="80000"/>
                </a:lnSpc>
                <a:spcBef>
                  <a:spcPct val="20000"/>
                </a:spcBef>
                <a:buFontTx/>
                <a:buChar char="•"/>
              </a:pPr>
              <a:endParaRPr lang="tr-TR"/>
            </a:p>
          </p:txBody>
        </p:sp>
      </p:grpSp>
      <p:grpSp>
        <p:nvGrpSpPr>
          <p:cNvPr id="43010" name="6 Grup"/>
          <p:cNvGrpSpPr>
            <a:grpSpLocks/>
          </p:cNvGrpSpPr>
          <p:nvPr/>
        </p:nvGrpSpPr>
        <p:grpSpPr bwMode="auto">
          <a:xfrm>
            <a:off x="404813" y="184150"/>
            <a:ext cx="4641850" cy="1049338"/>
            <a:chOff x="404664" y="184122"/>
            <a:chExt cx="4641999" cy="1049338"/>
          </a:xfrm>
        </p:grpSpPr>
        <p:sp>
          <p:nvSpPr>
            <p:cNvPr id="8" name="Rectangle 5"/>
            <p:cNvSpPr>
              <a:spLocks noChangeArrowheads="1"/>
            </p:cNvSpPr>
            <p:nvPr/>
          </p:nvSpPr>
          <p:spPr bwMode="auto">
            <a:xfrm>
              <a:off x="1979515" y="209522"/>
              <a:ext cx="3067148" cy="762000"/>
            </a:xfrm>
            <a:prstGeom prst="rect">
              <a:avLst/>
            </a:prstGeom>
            <a:noFill/>
            <a:ln w="9525">
              <a:noFill/>
              <a:miter lim="800000"/>
              <a:headEnd/>
              <a:tailEnd/>
            </a:ln>
            <a:effectLst/>
          </p:spPr>
          <p:txBody>
            <a:bodyPr anchor="ctr"/>
            <a:lstStyle/>
            <a:p>
              <a:pPr algn="ctr">
                <a:defRPr/>
              </a:pPr>
              <a:r>
                <a:rPr lang="tr-TR" b="1" dirty="0">
                  <a:solidFill>
                    <a:srgbClr val="003399"/>
                  </a:solidFill>
                  <a:effectLst>
                    <a:outerShdw blurRad="38100" dist="38100" dir="2700000" algn="tl">
                      <a:srgbClr val="C0C0C0"/>
                    </a:outerShdw>
                  </a:effectLst>
                  <a:latin typeface="Tahoma" pitchFamily="34" charset="0"/>
                  <a:cs typeface="+mn-cs"/>
                </a:rPr>
                <a:t>23 NİSAN İLKOKULU</a:t>
              </a:r>
            </a:p>
          </p:txBody>
        </p:sp>
        <p:pic>
          <p:nvPicPr>
            <p:cNvPr id="43013" name="Picture 7" descr="amblem">
              <a:hlinkClick r:id="" action="ppaction://noaction">
                <a:snd r:embed="rId4" name="BRAHMS.WAV"/>
              </a:hlinkClick>
            </p:cNvPr>
            <p:cNvPicPr>
              <a:picLocks noChangeAspect="1" noChangeArrowheads="1" noCrop="1"/>
            </p:cNvPicPr>
            <p:nvPr/>
          </p:nvPicPr>
          <p:blipFill>
            <a:blip r:embed="rId5"/>
            <a:srcRect/>
            <a:stretch>
              <a:fillRect/>
            </a:stretch>
          </p:blipFill>
          <p:spPr bwMode="auto">
            <a:xfrm>
              <a:off x="404664" y="184122"/>
              <a:ext cx="1905000" cy="1049338"/>
            </a:xfrm>
            <a:prstGeom prst="rect">
              <a:avLst/>
            </a:prstGeom>
            <a:noFill/>
            <a:ln w="9525">
              <a:noFill/>
              <a:miter lim="800000"/>
              <a:headEnd/>
              <a:tailEnd/>
            </a:ln>
          </p:spPr>
        </p:pic>
      </p:grpSp>
      <p:sp>
        <p:nvSpPr>
          <p:cNvPr id="43011" name="Slayt Numarası Yer Tutucusu 1"/>
          <p:cNvSpPr>
            <a:spLocks noGrp="1"/>
          </p:cNvSpPr>
          <p:nvPr>
            <p:ph type="sldNum" sz="quarter" idx="12"/>
          </p:nvPr>
        </p:nvSpPr>
        <p:spPr>
          <a:noFill/>
        </p:spPr>
        <p:txBody>
          <a:bodyPr/>
          <a:lstStyle/>
          <a:p>
            <a:fld id="{7FEC1A93-8D44-42FB-A4EE-F4E734F6E6E3}" type="slidenum">
              <a:rPr lang="tr-TR" smtClean="0">
                <a:cs typeface="Arial" charset="0"/>
              </a:rPr>
              <a:pPr/>
              <a:t>14</a:t>
            </a:fld>
            <a:endParaRPr lang="tr-TR" smtClean="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Rectangle 3"/>
          <p:cNvGrpSpPr>
            <a:grpSpLocks noGrp="1"/>
          </p:cNvGrpSpPr>
          <p:nvPr/>
        </p:nvGrpSpPr>
        <p:grpSpPr bwMode="auto">
          <a:xfrm>
            <a:off x="682625" y="1352550"/>
            <a:ext cx="5986463" cy="7248525"/>
            <a:chOff x="388" y="852"/>
            <a:chExt cx="3771" cy="4566"/>
          </a:xfrm>
        </p:grpSpPr>
        <p:pic>
          <p:nvPicPr>
            <p:cNvPr id="45062" name="Rectangle 3"/>
            <p:cNvPicPr>
              <a:picLocks noChangeArrowheads="1"/>
            </p:cNvPicPr>
            <p:nvPr/>
          </p:nvPicPr>
          <p:blipFill>
            <a:blip r:embed="rId3"/>
            <a:srcRect/>
            <a:stretch>
              <a:fillRect/>
            </a:stretch>
          </p:blipFill>
          <p:spPr bwMode="auto">
            <a:xfrm>
              <a:off x="388" y="852"/>
              <a:ext cx="3771" cy="4566"/>
            </a:xfrm>
            <a:prstGeom prst="rect">
              <a:avLst/>
            </a:prstGeom>
            <a:noFill/>
            <a:ln w="9525">
              <a:noFill/>
              <a:miter lim="800000"/>
              <a:headEnd/>
              <a:tailEnd/>
            </a:ln>
          </p:spPr>
        </p:pic>
        <p:sp>
          <p:nvSpPr>
            <p:cNvPr id="45063" name="Text Box 3"/>
            <p:cNvSpPr txBox="1">
              <a:spLocks noChangeArrowheads="1"/>
            </p:cNvSpPr>
            <p:nvPr/>
          </p:nvSpPr>
          <p:spPr bwMode="auto">
            <a:xfrm>
              <a:off x="391" y="855"/>
              <a:ext cx="3765" cy="4560"/>
            </a:xfrm>
            <a:prstGeom prst="rect">
              <a:avLst/>
            </a:prstGeom>
            <a:gradFill rotWithShape="1">
              <a:gsLst>
                <a:gs pos="0">
                  <a:srgbClr val="FFFFFF"/>
                </a:gs>
                <a:gs pos="100000">
                  <a:srgbClr val="B2B2B2"/>
                </a:gs>
              </a:gsLst>
              <a:lin ang="2700000" scaled="1"/>
            </a:gradFill>
            <a:ln w="9525">
              <a:noFill/>
              <a:miter lim="800000"/>
              <a:headEnd/>
              <a:tailEnd/>
            </a:ln>
          </p:spPr>
          <p:txBody>
            <a:bodyPr/>
            <a:lstStyle/>
            <a:p>
              <a:pPr marL="342900" indent="-342900" algn="ctr">
                <a:lnSpc>
                  <a:spcPct val="80000"/>
                </a:lnSpc>
                <a:spcBef>
                  <a:spcPct val="20000"/>
                </a:spcBef>
              </a:pPr>
              <a:r>
                <a:rPr lang="tr-TR" b="1" u="sng"/>
                <a:t>Değerlerimiz</a:t>
              </a:r>
              <a:r>
                <a:rPr lang="tr-TR" b="1"/>
                <a:t>:</a:t>
              </a:r>
              <a:r>
                <a:rPr lang="tr-TR" sz="1400"/>
                <a:t> </a:t>
              </a:r>
            </a:p>
            <a:p>
              <a:pPr marL="342900" indent="-342900">
                <a:lnSpc>
                  <a:spcPct val="80000"/>
                </a:lnSpc>
                <a:spcBef>
                  <a:spcPct val="20000"/>
                </a:spcBef>
              </a:pPr>
              <a:endParaRPr lang="tr-TR" sz="1400"/>
            </a:p>
            <a:p>
              <a:pPr marL="342900" indent="-342900" algn="just">
                <a:lnSpc>
                  <a:spcPct val="80000"/>
                </a:lnSpc>
                <a:spcBef>
                  <a:spcPct val="20000"/>
                </a:spcBef>
                <a:buFontTx/>
                <a:buAutoNum type="arabicPeriod"/>
              </a:pPr>
              <a:r>
                <a:rPr lang="tr-TR" sz="1400" b="1"/>
                <a:t>Atatürk ilkelerini benimseyen öğrenciler yetiştirmek.</a:t>
              </a:r>
            </a:p>
            <a:p>
              <a:pPr marL="342900" indent="-342900" algn="just">
                <a:lnSpc>
                  <a:spcPct val="80000"/>
                </a:lnSpc>
                <a:spcBef>
                  <a:spcPct val="20000"/>
                </a:spcBef>
              </a:pPr>
              <a:endParaRPr lang="tr-TR" sz="1400" b="1"/>
            </a:p>
            <a:p>
              <a:pPr marL="342900" indent="-342900" algn="just">
                <a:lnSpc>
                  <a:spcPct val="80000"/>
                </a:lnSpc>
                <a:spcBef>
                  <a:spcPct val="20000"/>
                </a:spcBef>
              </a:pPr>
              <a:r>
                <a:rPr lang="tr-TR" sz="1400" b="1"/>
                <a:t>2.    Öğrencilerimizi </a:t>
              </a:r>
              <a:r>
                <a:rPr lang="en-US" sz="1400" b="1"/>
                <a:t>,</a:t>
              </a:r>
              <a:r>
                <a:rPr lang="tr-TR" sz="1400" b="1"/>
                <a:t>beden ,zihin, ahlak, ruh ve duygu bakımlarından</a:t>
              </a:r>
            </a:p>
            <a:p>
              <a:pPr marL="342900" indent="-342900" algn="just">
                <a:lnSpc>
                  <a:spcPct val="80000"/>
                </a:lnSpc>
                <a:spcBef>
                  <a:spcPct val="20000"/>
                </a:spcBef>
              </a:pPr>
              <a:r>
                <a:rPr lang="tr-TR" sz="1400" b="1"/>
                <a:t>       dengeli , sağlıklı bir kişiliğe ve karaktere hür ve bilimsel düşünce gücüne geniş bir dünya görüşüne sahip insan haklarına saygılı kişiliğe değer veren topluma karşı sorumluluk duyan yapıcı yaratıcı ve verimli kişiler olarak yetiştirmek. </a:t>
              </a:r>
            </a:p>
            <a:p>
              <a:pPr marL="342900" indent="-342900" algn="just">
                <a:lnSpc>
                  <a:spcPct val="80000"/>
                </a:lnSpc>
                <a:spcBef>
                  <a:spcPct val="20000"/>
                </a:spcBef>
              </a:pPr>
              <a:r>
                <a:rPr lang="tr-TR" sz="1400" b="1"/>
                <a:t> </a:t>
              </a:r>
            </a:p>
            <a:p>
              <a:pPr marL="342900" indent="-342900" algn="just">
                <a:lnSpc>
                  <a:spcPct val="80000"/>
                </a:lnSpc>
                <a:spcBef>
                  <a:spcPct val="20000"/>
                </a:spcBef>
                <a:buFontTx/>
                <a:buAutoNum type="arabicPeriod" startAt="3"/>
              </a:pPr>
              <a:r>
                <a:rPr lang="tr-TR" sz="1400" b="1"/>
                <a:t>Üstün başarı gösteren veya özel becerilere sahip olan öğrencilerin liderlik özelliklerinin desteklenip geliştirilerek diğer öğrencilere örnek olmalarını sağlamak.</a:t>
              </a:r>
            </a:p>
            <a:p>
              <a:pPr marL="342900" indent="-342900" algn="just">
                <a:lnSpc>
                  <a:spcPct val="80000"/>
                </a:lnSpc>
                <a:spcBef>
                  <a:spcPct val="20000"/>
                </a:spcBef>
              </a:pPr>
              <a:endParaRPr lang="tr-TR" sz="1400" b="1"/>
            </a:p>
            <a:p>
              <a:pPr marL="342900" indent="-342900" algn="just">
                <a:lnSpc>
                  <a:spcPct val="80000"/>
                </a:lnSpc>
                <a:spcBef>
                  <a:spcPct val="20000"/>
                </a:spcBef>
                <a:buFontTx/>
                <a:buAutoNum type="arabicPeriod" startAt="4"/>
              </a:pPr>
              <a:r>
                <a:rPr lang="tr-TR" sz="1400" b="1"/>
                <a:t>Ezberci ve baskı altında değil konuları çözümleyici ve yorumlayıcı bir yaklaşımı benimsetmek.</a:t>
              </a:r>
            </a:p>
            <a:p>
              <a:pPr marL="342900" indent="-342900" algn="just">
                <a:lnSpc>
                  <a:spcPct val="80000"/>
                </a:lnSpc>
                <a:spcBef>
                  <a:spcPct val="20000"/>
                </a:spcBef>
              </a:pPr>
              <a:endParaRPr lang="tr-TR" sz="1400" b="1"/>
            </a:p>
            <a:p>
              <a:pPr marL="342900" indent="-342900" algn="just">
                <a:lnSpc>
                  <a:spcPct val="80000"/>
                </a:lnSpc>
                <a:spcBef>
                  <a:spcPct val="20000"/>
                </a:spcBef>
              </a:pPr>
              <a:r>
                <a:rPr lang="tr-TR" sz="1400" b="1"/>
                <a:t>5. Öğrencilere okuyup düşünerek karar verme prensibini yerleştirmek için çalışırız.</a:t>
              </a:r>
            </a:p>
            <a:p>
              <a:pPr marL="342900" indent="-342900" algn="just">
                <a:lnSpc>
                  <a:spcPct val="80000"/>
                </a:lnSpc>
                <a:spcBef>
                  <a:spcPct val="20000"/>
                </a:spcBef>
              </a:pPr>
              <a:endParaRPr lang="tr-TR" sz="1400" b="1"/>
            </a:p>
            <a:p>
              <a:pPr marL="342900" indent="-342900" algn="just">
                <a:lnSpc>
                  <a:spcPct val="80000"/>
                </a:lnSpc>
                <a:spcBef>
                  <a:spcPct val="20000"/>
                </a:spcBef>
              </a:pPr>
              <a:r>
                <a:rPr lang="tr-TR" sz="1400" b="1"/>
                <a:t>6.   Sürekli gelişimin ilk şartının değişim, değişimin ilk şartının da</a:t>
              </a:r>
            </a:p>
            <a:p>
              <a:pPr marL="342900" indent="-342900" algn="just">
                <a:lnSpc>
                  <a:spcPct val="80000"/>
                </a:lnSpc>
                <a:spcBef>
                  <a:spcPct val="20000"/>
                </a:spcBef>
              </a:pPr>
              <a:r>
                <a:rPr lang="tr-TR" sz="1400" b="1"/>
                <a:t>      yeniliklere ön yargısız yaklaşım olduğuna inanırız.</a:t>
              </a:r>
            </a:p>
            <a:p>
              <a:pPr marL="342900" indent="-342900" algn="just">
                <a:lnSpc>
                  <a:spcPct val="80000"/>
                </a:lnSpc>
                <a:spcBef>
                  <a:spcPct val="20000"/>
                </a:spcBef>
              </a:pPr>
              <a:endParaRPr lang="tr-TR" sz="1400" b="1"/>
            </a:p>
            <a:p>
              <a:pPr marL="342900" indent="-342900" algn="just">
                <a:lnSpc>
                  <a:spcPct val="80000"/>
                </a:lnSpc>
                <a:spcBef>
                  <a:spcPct val="20000"/>
                </a:spcBef>
                <a:buFontTx/>
                <a:buAutoNum type="arabicPeriod" startAt="7"/>
              </a:pPr>
              <a:r>
                <a:rPr lang="tr-TR" sz="1400" b="1"/>
                <a:t>Fırsat eşitliğini okulda yaşatırız.</a:t>
              </a:r>
            </a:p>
            <a:p>
              <a:pPr marL="342900" indent="-342900" algn="just">
                <a:lnSpc>
                  <a:spcPct val="80000"/>
                </a:lnSpc>
                <a:spcBef>
                  <a:spcPct val="20000"/>
                </a:spcBef>
              </a:pPr>
              <a:endParaRPr lang="tr-TR" sz="1400" b="1"/>
            </a:p>
            <a:p>
              <a:pPr marL="342900" indent="-342900" algn="just">
                <a:lnSpc>
                  <a:spcPct val="80000"/>
                </a:lnSpc>
                <a:spcBef>
                  <a:spcPct val="20000"/>
                </a:spcBef>
                <a:buFont typeface="Arial" charset="0"/>
                <a:buAutoNum type="arabicPeriod" startAt="8"/>
              </a:pPr>
              <a:r>
                <a:rPr lang="tr-TR" sz="1400" b="1"/>
                <a:t>Ailelerin eğitim sürecine etkili katılımının önemine inanır onların</a:t>
              </a:r>
            </a:p>
            <a:p>
              <a:pPr marL="342900" indent="-342900" algn="just">
                <a:lnSpc>
                  <a:spcPct val="80000"/>
                </a:lnSpc>
                <a:spcBef>
                  <a:spcPct val="20000"/>
                </a:spcBef>
              </a:pPr>
              <a:r>
                <a:rPr lang="tr-TR" sz="1400" b="1"/>
                <a:t>       istek ve önerilerin önem veririz.</a:t>
              </a:r>
            </a:p>
            <a:p>
              <a:pPr marL="342900" indent="-342900" algn="just">
                <a:lnSpc>
                  <a:spcPct val="80000"/>
                </a:lnSpc>
                <a:spcBef>
                  <a:spcPct val="20000"/>
                </a:spcBef>
              </a:pPr>
              <a:endParaRPr lang="tr-TR" sz="1400" b="1"/>
            </a:p>
            <a:p>
              <a:pPr marL="342900" indent="-342900" algn="just">
                <a:lnSpc>
                  <a:spcPct val="80000"/>
                </a:lnSpc>
                <a:spcBef>
                  <a:spcPct val="20000"/>
                </a:spcBef>
              </a:pPr>
              <a:r>
                <a:rPr lang="tr-TR" sz="1400" b="1"/>
                <a:t>10.   Öğrenci, toplum ve aile beklentileri odaklı çalışırız.</a:t>
              </a:r>
            </a:p>
            <a:p>
              <a:pPr marL="342900" indent="-342900">
                <a:lnSpc>
                  <a:spcPct val="80000"/>
                </a:lnSpc>
                <a:spcBef>
                  <a:spcPct val="20000"/>
                </a:spcBef>
                <a:buFont typeface="Arial" charset="0"/>
                <a:buAutoNum type="arabicPeriod"/>
              </a:pPr>
              <a:endParaRPr lang="tr-TR" sz="1400" b="1"/>
            </a:p>
            <a:p>
              <a:pPr marL="342900" indent="-342900">
                <a:lnSpc>
                  <a:spcPct val="80000"/>
                </a:lnSpc>
                <a:spcBef>
                  <a:spcPct val="20000"/>
                </a:spcBef>
                <a:buFont typeface="Arial" charset="0"/>
                <a:buAutoNum type="arabicPeriod"/>
              </a:pPr>
              <a:endParaRPr lang="tr-TR" sz="1000"/>
            </a:p>
          </p:txBody>
        </p:sp>
      </p:grpSp>
      <p:grpSp>
        <p:nvGrpSpPr>
          <p:cNvPr id="45058" name="6 Grup"/>
          <p:cNvGrpSpPr>
            <a:grpSpLocks/>
          </p:cNvGrpSpPr>
          <p:nvPr/>
        </p:nvGrpSpPr>
        <p:grpSpPr bwMode="auto">
          <a:xfrm>
            <a:off x="1979613" y="0"/>
            <a:ext cx="4878387" cy="1049338"/>
            <a:chOff x="1979613" y="0"/>
            <a:chExt cx="4878387" cy="1049338"/>
          </a:xfrm>
        </p:grpSpPr>
        <p:sp>
          <p:nvSpPr>
            <p:cNvPr id="8" name="Rectangle 5"/>
            <p:cNvSpPr>
              <a:spLocks noChangeArrowheads="1"/>
            </p:cNvSpPr>
            <p:nvPr/>
          </p:nvSpPr>
          <p:spPr bwMode="auto">
            <a:xfrm>
              <a:off x="1979613" y="209550"/>
              <a:ext cx="3067050" cy="665163"/>
            </a:xfrm>
            <a:prstGeom prst="rect">
              <a:avLst/>
            </a:prstGeom>
            <a:noFill/>
            <a:ln w="9525">
              <a:noFill/>
              <a:miter lim="800000"/>
              <a:headEnd/>
              <a:tailEnd/>
            </a:ln>
            <a:effectLst/>
          </p:spPr>
          <p:txBody>
            <a:bodyPr anchor="ctr"/>
            <a:lstStyle/>
            <a:p>
              <a:pPr algn="ctr">
                <a:defRPr/>
              </a:pPr>
              <a:r>
                <a:rPr lang="tr-TR" b="1" dirty="0">
                  <a:solidFill>
                    <a:srgbClr val="003399"/>
                  </a:solidFill>
                  <a:effectLst>
                    <a:outerShdw blurRad="38100" dist="38100" dir="2700000" algn="tl">
                      <a:srgbClr val="C0C0C0"/>
                    </a:outerShdw>
                  </a:effectLst>
                  <a:latin typeface="Tahoma" pitchFamily="34" charset="0"/>
                  <a:cs typeface="+mn-cs"/>
                </a:rPr>
                <a:t>23 NİSAN İLKOKULU</a:t>
              </a:r>
            </a:p>
          </p:txBody>
        </p:sp>
        <p:pic>
          <p:nvPicPr>
            <p:cNvPr id="45061" name="Picture 7" descr="amblem">
              <a:hlinkClick r:id="" action="ppaction://noaction">
                <a:snd r:embed="rId4" name="BRAHMS.WAV"/>
              </a:hlinkClick>
            </p:cNvPr>
            <p:cNvPicPr>
              <a:picLocks noChangeAspect="1" noChangeArrowheads="1" noCrop="1"/>
            </p:cNvPicPr>
            <p:nvPr/>
          </p:nvPicPr>
          <p:blipFill>
            <a:blip r:embed="rId5"/>
            <a:srcRect/>
            <a:stretch>
              <a:fillRect/>
            </a:stretch>
          </p:blipFill>
          <p:spPr bwMode="auto">
            <a:xfrm>
              <a:off x="4953000" y="0"/>
              <a:ext cx="1905000" cy="1049338"/>
            </a:xfrm>
            <a:prstGeom prst="rect">
              <a:avLst/>
            </a:prstGeom>
            <a:noFill/>
            <a:ln w="9525">
              <a:noFill/>
              <a:miter lim="800000"/>
              <a:headEnd/>
              <a:tailEnd/>
            </a:ln>
          </p:spPr>
        </p:pic>
      </p:grpSp>
      <p:sp>
        <p:nvSpPr>
          <p:cNvPr id="45059" name="Slayt Numarası Yer Tutucusu 1"/>
          <p:cNvSpPr>
            <a:spLocks noGrp="1"/>
          </p:cNvSpPr>
          <p:nvPr>
            <p:ph type="sldNum" sz="quarter" idx="12"/>
          </p:nvPr>
        </p:nvSpPr>
        <p:spPr>
          <a:noFill/>
        </p:spPr>
        <p:txBody>
          <a:bodyPr/>
          <a:lstStyle/>
          <a:p>
            <a:fld id="{CB669B73-2B63-4EBD-B42A-7D45DEFECA6A}" type="slidenum">
              <a:rPr lang="tr-TR" smtClean="0">
                <a:cs typeface="Arial" charset="0"/>
              </a:rPr>
              <a:pPr/>
              <a:t>15</a:t>
            </a:fld>
            <a:endParaRPr lang="tr-TR" smtClean="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620713" y="1403350"/>
            <a:ext cx="6048375" cy="7200900"/>
          </a:xfrm>
          <a:gradFill flip="none" rotWithShape="1">
            <a:gsLst>
              <a:gs pos="0">
                <a:srgbClr val="8488C4"/>
              </a:gs>
              <a:gs pos="53000">
                <a:srgbClr val="D4DEFF"/>
              </a:gs>
              <a:gs pos="83000">
                <a:srgbClr val="D4DEFF"/>
              </a:gs>
              <a:gs pos="100000">
                <a:srgbClr val="96AB94"/>
              </a:gs>
            </a:gsLst>
            <a:path path="circle">
              <a:fillToRect l="100000" t="100000"/>
            </a:path>
            <a:tileRect r="-100000" b="-100000"/>
          </a:gradFill>
          <a:extLst/>
        </p:spPr>
        <p:txBody>
          <a:bodyPr/>
          <a:lstStyle/>
          <a:p>
            <a:pPr algn="ctr" eaLnBrk="1" hangingPunct="1">
              <a:lnSpc>
                <a:spcPct val="80000"/>
              </a:lnSpc>
              <a:spcBef>
                <a:spcPct val="0"/>
              </a:spcBef>
              <a:buFontTx/>
              <a:buNone/>
              <a:defRPr/>
            </a:pPr>
            <a:r>
              <a:rPr lang="tr-TR" sz="1800" b="1" dirty="0" smtClean="0"/>
              <a:t>Kurumun Politika ve Stratejileri </a:t>
            </a:r>
          </a:p>
          <a:p>
            <a:pPr algn="ctr" eaLnBrk="1" hangingPunct="1">
              <a:lnSpc>
                <a:spcPct val="80000"/>
              </a:lnSpc>
              <a:spcBef>
                <a:spcPct val="0"/>
              </a:spcBef>
              <a:buFontTx/>
              <a:buNone/>
              <a:defRPr/>
            </a:pPr>
            <a:endParaRPr lang="tr-TR" sz="1800" b="1" dirty="0" smtClean="0">
              <a:effectLst>
                <a:outerShdw blurRad="38100" dist="38100" dir="2700000" algn="tl">
                  <a:srgbClr val="FFFFFF"/>
                </a:outerShdw>
              </a:effectLst>
            </a:endParaRPr>
          </a:p>
          <a:p>
            <a:pPr eaLnBrk="1" hangingPunct="1">
              <a:lnSpc>
                <a:spcPct val="80000"/>
              </a:lnSpc>
              <a:buFontTx/>
              <a:buNone/>
              <a:defRPr/>
            </a:pPr>
            <a:r>
              <a:rPr lang="tr-TR" sz="1600" b="1" dirty="0" smtClean="0"/>
              <a:t> </a:t>
            </a:r>
            <a:r>
              <a:rPr lang="tr-TR" sz="1400" b="1" u="sng" dirty="0" smtClean="0"/>
              <a:t>KURUMUN POLİTİKA ve STRATEJİLERİ</a:t>
            </a:r>
            <a:r>
              <a:rPr lang="tr-TR" sz="1400" b="1" dirty="0" smtClean="0"/>
              <a:t> :</a:t>
            </a:r>
            <a:r>
              <a:rPr lang="tr-TR" sz="1600" dirty="0" smtClean="0"/>
              <a:t> </a:t>
            </a:r>
          </a:p>
          <a:p>
            <a:pPr eaLnBrk="1" hangingPunct="1">
              <a:lnSpc>
                <a:spcPct val="80000"/>
              </a:lnSpc>
              <a:buFontTx/>
              <a:buNone/>
              <a:defRPr/>
            </a:pPr>
            <a:endParaRPr lang="tr-TR" sz="1600" b="1" dirty="0" smtClean="0"/>
          </a:p>
          <a:p>
            <a:pPr eaLnBrk="1" hangingPunct="1">
              <a:lnSpc>
                <a:spcPct val="80000"/>
              </a:lnSpc>
              <a:buFontTx/>
              <a:buNone/>
              <a:defRPr/>
            </a:pPr>
            <a:r>
              <a:rPr lang="tr-TR" sz="1600" b="1" dirty="0" smtClean="0"/>
              <a:t>       </a:t>
            </a:r>
            <a:r>
              <a:rPr lang="tr-TR" sz="1400" b="1" dirty="0" smtClean="0"/>
              <a:t>Türk Milli Eğitiminin Genel Amaçları ve ilkokulların </a:t>
            </a:r>
          </a:p>
          <a:p>
            <a:pPr eaLnBrk="1" hangingPunct="1">
              <a:lnSpc>
                <a:spcPct val="80000"/>
              </a:lnSpc>
              <a:buFontTx/>
              <a:buNone/>
              <a:defRPr/>
            </a:pPr>
            <a:r>
              <a:rPr lang="tr-TR" sz="1400" b="1" dirty="0" smtClean="0"/>
              <a:t>kazandırmayı hedeflediği beceriler doğrultusunda yöneltilmesini</a:t>
            </a:r>
          </a:p>
          <a:p>
            <a:pPr eaLnBrk="1" hangingPunct="1">
              <a:lnSpc>
                <a:spcPct val="80000"/>
              </a:lnSpc>
              <a:buFontTx/>
              <a:buNone/>
              <a:defRPr/>
            </a:pPr>
            <a:r>
              <a:rPr lang="tr-TR" sz="1400" b="1" dirty="0" smtClean="0"/>
              <a:t>sağlamak.</a:t>
            </a:r>
            <a:br>
              <a:rPr lang="tr-TR" sz="1400" b="1" dirty="0" smtClean="0"/>
            </a:br>
            <a:endParaRPr lang="tr-TR" sz="1400" b="1" dirty="0" smtClean="0"/>
          </a:p>
          <a:p>
            <a:pPr eaLnBrk="1" hangingPunct="1">
              <a:lnSpc>
                <a:spcPct val="80000"/>
              </a:lnSpc>
              <a:buFontTx/>
              <a:buNone/>
              <a:defRPr/>
            </a:pPr>
            <a:endParaRPr lang="tr-TR" sz="1400" b="1" dirty="0" smtClean="0"/>
          </a:p>
          <a:p>
            <a:pPr eaLnBrk="1" hangingPunct="1">
              <a:lnSpc>
                <a:spcPct val="80000"/>
              </a:lnSpc>
              <a:buFontTx/>
              <a:buNone/>
              <a:defRPr/>
            </a:pPr>
            <a:r>
              <a:rPr lang="tr-TR" sz="1400" b="1" dirty="0" smtClean="0"/>
              <a:t>       Öğrencilerin öğrenmeye aktif katılımını sağlayacak ortam ve</a:t>
            </a:r>
          </a:p>
          <a:p>
            <a:pPr eaLnBrk="1" hangingPunct="1">
              <a:lnSpc>
                <a:spcPct val="80000"/>
              </a:lnSpc>
              <a:buFontTx/>
              <a:buNone/>
              <a:defRPr/>
            </a:pPr>
            <a:r>
              <a:rPr lang="tr-TR" sz="1400" b="1" dirty="0" smtClean="0"/>
              <a:t>süreçler  yaratmak.</a:t>
            </a:r>
          </a:p>
          <a:p>
            <a:pPr eaLnBrk="1" hangingPunct="1">
              <a:lnSpc>
                <a:spcPct val="80000"/>
              </a:lnSpc>
              <a:buFontTx/>
              <a:buNone/>
              <a:defRPr/>
            </a:pPr>
            <a:endParaRPr lang="tr-TR" sz="1400" b="1" dirty="0" smtClean="0"/>
          </a:p>
          <a:p>
            <a:pPr eaLnBrk="1" hangingPunct="1">
              <a:lnSpc>
                <a:spcPct val="80000"/>
              </a:lnSpc>
              <a:buFontTx/>
              <a:buNone/>
              <a:defRPr/>
            </a:pPr>
            <a:endParaRPr lang="tr-TR" sz="1200" b="1" dirty="0" smtClean="0"/>
          </a:p>
          <a:p>
            <a:pPr eaLnBrk="1" hangingPunct="1">
              <a:lnSpc>
                <a:spcPct val="80000"/>
              </a:lnSpc>
              <a:buFontTx/>
              <a:buNone/>
              <a:defRPr/>
            </a:pPr>
            <a:r>
              <a:rPr lang="tr-TR" sz="1400" b="1" dirty="0" smtClean="0"/>
              <a:t>       Öğrencilerimizin  kötü alışkanlıklarla mücadele etmesini</a:t>
            </a:r>
          </a:p>
          <a:p>
            <a:pPr eaLnBrk="1" hangingPunct="1">
              <a:lnSpc>
                <a:spcPct val="80000"/>
              </a:lnSpc>
              <a:buFontTx/>
              <a:buNone/>
              <a:defRPr/>
            </a:pPr>
            <a:r>
              <a:rPr lang="tr-TR" sz="1400" b="1" dirty="0" smtClean="0"/>
              <a:t>sağlamak.</a:t>
            </a:r>
          </a:p>
          <a:p>
            <a:pPr eaLnBrk="1" hangingPunct="1">
              <a:lnSpc>
                <a:spcPct val="80000"/>
              </a:lnSpc>
              <a:buFontTx/>
              <a:buNone/>
              <a:defRPr/>
            </a:pPr>
            <a:endParaRPr lang="tr-TR" sz="1400" b="1" dirty="0" smtClean="0"/>
          </a:p>
          <a:p>
            <a:pPr eaLnBrk="1" hangingPunct="1">
              <a:lnSpc>
                <a:spcPct val="80000"/>
              </a:lnSpc>
              <a:buFontTx/>
              <a:buNone/>
              <a:defRPr/>
            </a:pPr>
            <a:endParaRPr lang="tr-TR" sz="1200" b="1" dirty="0" smtClean="0"/>
          </a:p>
          <a:p>
            <a:pPr eaLnBrk="1" hangingPunct="1">
              <a:lnSpc>
                <a:spcPct val="80000"/>
              </a:lnSpc>
              <a:buFontTx/>
              <a:buNone/>
              <a:defRPr/>
            </a:pPr>
            <a:r>
              <a:rPr lang="tr-TR" sz="1400" b="1" dirty="0" smtClean="0"/>
              <a:t>       Öğrencilerin bireysel farklarını, ilgilerini,bilgi birikimini dikkate</a:t>
            </a:r>
          </a:p>
          <a:p>
            <a:pPr eaLnBrk="1" hangingPunct="1">
              <a:lnSpc>
                <a:spcPct val="80000"/>
              </a:lnSpc>
              <a:buFontTx/>
              <a:buNone/>
              <a:defRPr/>
            </a:pPr>
            <a:r>
              <a:rPr lang="tr-TR" sz="1400" b="1" dirty="0" smtClean="0"/>
              <a:t>alarak gerekli özeni göstermek.</a:t>
            </a:r>
          </a:p>
          <a:p>
            <a:pPr eaLnBrk="1" hangingPunct="1">
              <a:lnSpc>
                <a:spcPct val="80000"/>
              </a:lnSpc>
              <a:buFontTx/>
              <a:buNone/>
              <a:defRPr/>
            </a:pPr>
            <a:endParaRPr lang="tr-TR" sz="1400" b="1" dirty="0" smtClean="0"/>
          </a:p>
          <a:p>
            <a:pPr eaLnBrk="1" hangingPunct="1">
              <a:lnSpc>
                <a:spcPct val="80000"/>
              </a:lnSpc>
              <a:defRPr/>
            </a:pPr>
            <a:endParaRPr lang="tr-TR" sz="1200" b="1" dirty="0" smtClean="0"/>
          </a:p>
          <a:p>
            <a:pPr eaLnBrk="1" hangingPunct="1">
              <a:lnSpc>
                <a:spcPct val="80000"/>
              </a:lnSpc>
              <a:buFontTx/>
              <a:buNone/>
              <a:defRPr/>
            </a:pPr>
            <a:r>
              <a:rPr lang="tr-TR" sz="1400" b="1" dirty="0" smtClean="0"/>
              <a:t>       Öğrencilerin, okul içinde ve okul dışında sağlıklı arkadaşlıklar ve</a:t>
            </a:r>
          </a:p>
          <a:p>
            <a:pPr eaLnBrk="1" hangingPunct="1">
              <a:lnSpc>
                <a:spcPct val="80000"/>
              </a:lnSpc>
              <a:buFontTx/>
              <a:buNone/>
              <a:defRPr/>
            </a:pPr>
            <a:r>
              <a:rPr lang="tr-TR" sz="1400" b="1" dirty="0" smtClean="0"/>
              <a:t>sosyal ilişkiler kurmasını imkanlar dahilinde takip etmek.</a:t>
            </a:r>
            <a:br>
              <a:rPr lang="tr-TR" sz="1400" b="1" dirty="0" smtClean="0"/>
            </a:br>
            <a:endParaRPr lang="tr-TR" sz="1400" b="1" dirty="0" smtClean="0"/>
          </a:p>
          <a:p>
            <a:pPr eaLnBrk="1" hangingPunct="1">
              <a:lnSpc>
                <a:spcPct val="80000"/>
              </a:lnSpc>
              <a:buFontTx/>
              <a:buNone/>
              <a:defRPr/>
            </a:pPr>
            <a:endParaRPr lang="tr-TR" sz="1200" b="1" dirty="0" smtClean="0"/>
          </a:p>
          <a:p>
            <a:pPr eaLnBrk="1" hangingPunct="1">
              <a:lnSpc>
                <a:spcPct val="80000"/>
              </a:lnSpc>
              <a:buFontTx/>
              <a:buNone/>
              <a:defRPr/>
            </a:pPr>
            <a:r>
              <a:rPr lang="tr-TR" sz="1400" b="1" dirty="0" smtClean="0"/>
              <a:t>       Derslerinde başarılı olan ve okul içinde örnek davranışlar</a:t>
            </a:r>
          </a:p>
          <a:p>
            <a:pPr eaLnBrk="1" hangingPunct="1">
              <a:lnSpc>
                <a:spcPct val="80000"/>
              </a:lnSpc>
              <a:buFontTx/>
              <a:buNone/>
              <a:defRPr/>
            </a:pPr>
            <a:r>
              <a:rPr lang="tr-TR" sz="1400" b="1" dirty="0" smtClean="0"/>
              <a:t>sergileyen öğrencileri ödüllendirmek ve diğer öğrencilere örnek</a:t>
            </a:r>
          </a:p>
          <a:p>
            <a:pPr eaLnBrk="1" hangingPunct="1">
              <a:lnSpc>
                <a:spcPct val="80000"/>
              </a:lnSpc>
              <a:buFontTx/>
              <a:buNone/>
              <a:defRPr/>
            </a:pPr>
            <a:r>
              <a:rPr lang="tr-TR" sz="1400" b="1" dirty="0" smtClean="0"/>
              <a:t>teşkil edecek şekilde ön plana çıkarmak.</a:t>
            </a:r>
            <a:br>
              <a:rPr lang="tr-TR" sz="1400" b="1" dirty="0" smtClean="0"/>
            </a:br>
            <a:endParaRPr lang="tr-TR" sz="1200" b="1" dirty="0" smtClean="0"/>
          </a:p>
          <a:p>
            <a:pPr eaLnBrk="1" hangingPunct="1">
              <a:lnSpc>
                <a:spcPct val="80000"/>
              </a:lnSpc>
              <a:buFontTx/>
              <a:buNone/>
              <a:defRPr/>
            </a:pPr>
            <a:endParaRPr lang="tr-TR" sz="1200" b="1" dirty="0" smtClean="0"/>
          </a:p>
          <a:p>
            <a:pPr eaLnBrk="1" hangingPunct="1">
              <a:lnSpc>
                <a:spcPct val="80000"/>
              </a:lnSpc>
              <a:buFontTx/>
              <a:buNone/>
              <a:defRPr/>
            </a:pPr>
            <a:r>
              <a:rPr lang="tr-TR" sz="1400" b="1" dirty="0" smtClean="0"/>
              <a:t>       Öğrencileri; kötü alışkanlıklardan ve davranışlardan uzak tutacak</a:t>
            </a:r>
          </a:p>
          <a:p>
            <a:pPr eaLnBrk="1" hangingPunct="1">
              <a:lnSpc>
                <a:spcPct val="80000"/>
              </a:lnSpc>
              <a:buFontTx/>
              <a:buNone/>
              <a:defRPr/>
            </a:pPr>
            <a:r>
              <a:rPr lang="tr-TR" sz="1400" b="1" dirty="0" smtClean="0"/>
              <a:t>bilinci oluşturmak.</a:t>
            </a:r>
          </a:p>
          <a:p>
            <a:pPr eaLnBrk="1" hangingPunct="1">
              <a:lnSpc>
                <a:spcPct val="80000"/>
              </a:lnSpc>
              <a:buFontTx/>
              <a:buNone/>
              <a:defRPr/>
            </a:pPr>
            <a:r>
              <a:rPr lang="tr-TR" sz="1400" b="1" dirty="0" smtClean="0"/>
              <a:t/>
            </a:r>
            <a:br>
              <a:rPr lang="tr-TR" sz="1400" b="1" dirty="0" smtClean="0"/>
            </a:br>
            <a:endParaRPr lang="tr-TR" sz="1400" b="1" dirty="0" smtClean="0"/>
          </a:p>
          <a:p>
            <a:pPr eaLnBrk="1" hangingPunct="1">
              <a:lnSpc>
                <a:spcPct val="80000"/>
              </a:lnSpc>
              <a:defRPr/>
            </a:pPr>
            <a:endParaRPr lang="tr-TR" sz="1600" b="1" dirty="0" smtClean="0"/>
          </a:p>
        </p:txBody>
      </p:sp>
      <p:grpSp>
        <p:nvGrpSpPr>
          <p:cNvPr id="47108" name="6 Grup"/>
          <p:cNvGrpSpPr>
            <a:grpSpLocks/>
          </p:cNvGrpSpPr>
          <p:nvPr/>
        </p:nvGrpSpPr>
        <p:grpSpPr bwMode="auto">
          <a:xfrm>
            <a:off x="476250" y="17463"/>
            <a:ext cx="4968875" cy="1049337"/>
            <a:chOff x="476672" y="17462"/>
            <a:chExt cx="4569991" cy="1049338"/>
          </a:xfrm>
        </p:grpSpPr>
        <p:sp>
          <p:nvSpPr>
            <p:cNvPr id="8" name="Rectangle 5"/>
            <p:cNvSpPr>
              <a:spLocks noChangeArrowheads="1"/>
            </p:cNvSpPr>
            <p:nvPr/>
          </p:nvSpPr>
          <p:spPr bwMode="auto">
            <a:xfrm>
              <a:off x="1979075" y="209549"/>
              <a:ext cx="3067588" cy="665164"/>
            </a:xfrm>
            <a:prstGeom prst="rect">
              <a:avLst/>
            </a:prstGeom>
            <a:noFill/>
            <a:ln w="9525">
              <a:noFill/>
              <a:miter lim="800000"/>
              <a:headEnd/>
              <a:tailEnd/>
            </a:ln>
            <a:effectLst/>
          </p:spPr>
          <p:txBody>
            <a:bodyPr anchor="ctr"/>
            <a:lstStyle/>
            <a:p>
              <a:pPr algn="ctr">
                <a:defRPr/>
              </a:pPr>
              <a:r>
                <a:rPr lang="tr-TR" b="1" dirty="0">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47111" name="Picture 7" descr="amblem">
              <a:hlinkClick r:id="" action="ppaction://noaction">
                <a:snd r:embed="rId3" name="BRAHMS.WAV"/>
              </a:hlinkClick>
            </p:cNvPr>
            <p:cNvPicPr>
              <a:picLocks noChangeAspect="1" noChangeArrowheads="1" noCrop="1"/>
            </p:cNvPicPr>
            <p:nvPr/>
          </p:nvPicPr>
          <p:blipFill>
            <a:blip r:embed="rId4"/>
            <a:srcRect/>
            <a:stretch>
              <a:fillRect/>
            </a:stretch>
          </p:blipFill>
          <p:spPr bwMode="auto">
            <a:xfrm>
              <a:off x="476672" y="17462"/>
              <a:ext cx="1905000" cy="1049338"/>
            </a:xfrm>
            <a:prstGeom prst="rect">
              <a:avLst/>
            </a:prstGeom>
            <a:noFill/>
            <a:ln w="9525">
              <a:noFill/>
              <a:miter lim="800000"/>
              <a:headEnd/>
              <a:tailEnd/>
            </a:ln>
          </p:spPr>
        </p:pic>
      </p:grpSp>
      <p:sp>
        <p:nvSpPr>
          <p:cNvPr id="47109" name="Slayt Numarası Yer Tutucusu 1"/>
          <p:cNvSpPr>
            <a:spLocks noGrp="1"/>
          </p:cNvSpPr>
          <p:nvPr>
            <p:ph type="sldNum" sz="quarter" idx="12"/>
          </p:nvPr>
        </p:nvSpPr>
        <p:spPr>
          <a:noFill/>
        </p:spPr>
        <p:txBody>
          <a:bodyPr/>
          <a:lstStyle/>
          <a:p>
            <a:fld id="{D71B5180-8BE4-49AC-83C5-B0FB424A42C2}" type="slidenum">
              <a:rPr lang="tr-TR" smtClean="0">
                <a:cs typeface="Arial" charset="0"/>
              </a:rPr>
              <a:pPr/>
              <a:t>16</a:t>
            </a:fld>
            <a:endParaRPr lang="tr-TR" smtClean="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descr="%10"/>
          <p:cNvSpPr>
            <a:spLocks noGrp="1" noChangeArrowheads="1"/>
          </p:cNvSpPr>
          <p:nvPr>
            <p:ph type="body" idx="1"/>
          </p:nvPr>
        </p:nvSpPr>
        <p:spPr>
          <a:xfrm>
            <a:off x="714375" y="1428750"/>
            <a:ext cx="5934075" cy="7143750"/>
          </a:xfrm>
          <a:gradFill rotWithShape="1">
            <a:gsLst>
              <a:gs pos="0">
                <a:srgbClr val="8488C4"/>
              </a:gs>
              <a:gs pos="53000">
                <a:srgbClr val="D4DEFF"/>
              </a:gs>
              <a:gs pos="83000">
                <a:srgbClr val="D4DEFF"/>
              </a:gs>
              <a:gs pos="100000">
                <a:srgbClr val="96AB94"/>
              </a:gs>
            </a:gsLst>
            <a:lin ang="13500000" scaled="1"/>
          </a:gradFill>
        </p:spPr>
        <p:txBody>
          <a:bodyPr/>
          <a:lstStyle/>
          <a:p>
            <a:pPr marL="0" eaLnBrk="1" hangingPunct="1">
              <a:lnSpc>
                <a:spcPct val="90000"/>
              </a:lnSpc>
              <a:buFontTx/>
              <a:buNone/>
            </a:pPr>
            <a:r>
              <a:rPr lang="tr-TR" sz="1800" b="1" smtClean="0"/>
              <a:t>              </a:t>
            </a:r>
            <a:r>
              <a:rPr lang="tr-TR" sz="1400" b="1" smtClean="0"/>
              <a:t>Rehberlik çalışmalarına gereken önemi vermek ve öğrenci velileriyle sürekli  iletişim  içinde olmak.</a:t>
            </a:r>
          </a:p>
          <a:p>
            <a:pPr marL="0" eaLnBrk="1" hangingPunct="1">
              <a:lnSpc>
                <a:spcPct val="90000"/>
              </a:lnSpc>
              <a:buFontTx/>
              <a:buNone/>
            </a:pPr>
            <a:endParaRPr lang="tr-TR" sz="1400" b="1" smtClean="0"/>
          </a:p>
          <a:p>
            <a:pPr marL="0" eaLnBrk="1" hangingPunct="1">
              <a:lnSpc>
                <a:spcPct val="90000"/>
              </a:lnSpc>
              <a:buFontTx/>
              <a:buNone/>
            </a:pPr>
            <a:endParaRPr lang="tr-TR" sz="1400" b="1" smtClean="0"/>
          </a:p>
          <a:p>
            <a:pPr marL="0" eaLnBrk="1" hangingPunct="1">
              <a:lnSpc>
                <a:spcPct val="90000"/>
              </a:lnSpc>
              <a:buFontTx/>
              <a:buNone/>
            </a:pPr>
            <a:r>
              <a:rPr lang="tr-TR" sz="1800" b="1" smtClean="0"/>
              <a:t>              </a:t>
            </a:r>
            <a:r>
              <a:rPr lang="tr-TR" sz="1400" b="1" smtClean="0"/>
              <a:t>Okul içinde ve dışında yapılacak sosyal aktivitelere öğrencilerin katılımını sağlamak.</a:t>
            </a:r>
          </a:p>
          <a:p>
            <a:pPr marL="0" eaLnBrk="1" hangingPunct="1">
              <a:lnSpc>
                <a:spcPct val="90000"/>
              </a:lnSpc>
              <a:buFontTx/>
              <a:buNone/>
            </a:pPr>
            <a:endParaRPr lang="tr-TR" sz="1400" b="1" smtClean="0"/>
          </a:p>
          <a:p>
            <a:pPr marL="0" eaLnBrk="1" hangingPunct="1">
              <a:lnSpc>
                <a:spcPct val="90000"/>
              </a:lnSpc>
            </a:pPr>
            <a:endParaRPr lang="tr-TR" sz="1600" b="1" smtClean="0"/>
          </a:p>
          <a:p>
            <a:pPr marL="0" eaLnBrk="1" hangingPunct="1">
              <a:lnSpc>
                <a:spcPct val="90000"/>
              </a:lnSpc>
              <a:buFontTx/>
              <a:buNone/>
            </a:pPr>
            <a:r>
              <a:rPr lang="tr-TR" sz="1800" b="1" smtClean="0"/>
              <a:t>              </a:t>
            </a:r>
            <a:r>
              <a:rPr lang="tr-TR" sz="1400" b="1" smtClean="0"/>
              <a:t>Veli toplantılarında öğrencilerle ilgili konularda sürekli işbirliği içinde bulunarak velilerin memnuniyetini sağlamak.</a:t>
            </a:r>
          </a:p>
          <a:p>
            <a:pPr marL="0" eaLnBrk="1" hangingPunct="1">
              <a:lnSpc>
                <a:spcPct val="90000"/>
              </a:lnSpc>
              <a:buFontTx/>
              <a:buNone/>
            </a:pPr>
            <a:endParaRPr lang="tr-TR" sz="1800" b="1" smtClean="0"/>
          </a:p>
          <a:p>
            <a:pPr marL="0" eaLnBrk="1" hangingPunct="1">
              <a:lnSpc>
                <a:spcPct val="90000"/>
              </a:lnSpc>
              <a:buFontTx/>
              <a:buNone/>
            </a:pPr>
            <a:r>
              <a:rPr lang="tr-TR" sz="1800" b="1" smtClean="0"/>
              <a:t>              </a:t>
            </a:r>
            <a:r>
              <a:rPr lang="tr-TR" sz="1400" b="1" smtClean="0"/>
              <a:t>Sınıflar arasında eğitim kalitesi açısından rekabeti yaşatmak.</a:t>
            </a:r>
            <a:r>
              <a:rPr lang="tr-TR" sz="1600" b="1" smtClean="0"/>
              <a:t/>
            </a:r>
            <a:br>
              <a:rPr lang="tr-TR" sz="1600" b="1" smtClean="0"/>
            </a:br>
            <a:endParaRPr lang="tr-TR" sz="1600" b="1" smtClean="0"/>
          </a:p>
          <a:p>
            <a:pPr marL="0" eaLnBrk="1" hangingPunct="1">
              <a:lnSpc>
                <a:spcPct val="90000"/>
              </a:lnSpc>
              <a:buFontTx/>
              <a:buNone/>
            </a:pPr>
            <a:endParaRPr lang="tr-TR" sz="1600" b="1" smtClean="0"/>
          </a:p>
          <a:p>
            <a:pPr marL="0" eaLnBrk="1" hangingPunct="1">
              <a:lnSpc>
                <a:spcPct val="90000"/>
              </a:lnSpc>
              <a:buFontTx/>
              <a:buNone/>
            </a:pPr>
            <a:r>
              <a:rPr lang="tr-TR" sz="1800" b="1" smtClean="0"/>
              <a:t>              </a:t>
            </a:r>
            <a:r>
              <a:rPr lang="tr-TR" sz="1400" b="1" smtClean="0"/>
              <a:t>Üstün başarı gösteren veya özel beceriye sahip öğrencilerin liderlik özelliklerini destekleyerek ,diğer öğrencilere örnek olmalarını sağlamak.</a:t>
            </a:r>
          </a:p>
          <a:p>
            <a:pPr marL="0" eaLnBrk="1" hangingPunct="1">
              <a:lnSpc>
                <a:spcPct val="90000"/>
              </a:lnSpc>
              <a:buFontTx/>
              <a:buNone/>
            </a:pPr>
            <a:endParaRPr lang="tr-TR" sz="1400" b="1" smtClean="0"/>
          </a:p>
          <a:p>
            <a:pPr marL="0" eaLnBrk="1" hangingPunct="1">
              <a:lnSpc>
                <a:spcPct val="90000"/>
              </a:lnSpc>
              <a:buFontTx/>
              <a:buNone/>
            </a:pPr>
            <a:r>
              <a:rPr lang="tr-TR" sz="1800" b="1" smtClean="0"/>
              <a:t/>
            </a:r>
            <a:br>
              <a:rPr lang="tr-TR" sz="1800" b="1" smtClean="0"/>
            </a:br>
            <a:r>
              <a:rPr lang="tr-TR" sz="1800" b="1" smtClean="0"/>
              <a:t>   </a:t>
            </a:r>
            <a:r>
              <a:rPr lang="tr-TR" sz="1400" b="1" smtClean="0"/>
              <a:t/>
            </a:r>
            <a:br>
              <a:rPr lang="tr-TR" sz="1400" b="1" smtClean="0"/>
            </a:br>
            <a:endParaRPr lang="tr-TR" sz="1400" b="1" smtClean="0"/>
          </a:p>
          <a:p>
            <a:pPr marL="0" eaLnBrk="1" hangingPunct="1">
              <a:lnSpc>
                <a:spcPct val="90000"/>
              </a:lnSpc>
            </a:pPr>
            <a:endParaRPr lang="tr-TR" sz="3600" b="1" smtClean="0"/>
          </a:p>
        </p:txBody>
      </p:sp>
      <p:grpSp>
        <p:nvGrpSpPr>
          <p:cNvPr id="49154" name="6 Grup"/>
          <p:cNvGrpSpPr>
            <a:grpSpLocks/>
          </p:cNvGrpSpPr>
          <p:nvPr/>
        </p:nvGrpSpPr>
        <p:grpSpPr bwMode="auto">
          <a:xfrm>
            <a:off x="333375" y="209550"/>
            <a:ext cx="4713288" cy="1049338"/>
            <a:chOff x="332656" y="209550"/>
            <a:chExt cx="4714007" cy="1049338"/>
          </a:xfrm>
        </p:grpSpPr>
        <p:sp>
          <p:nvSpPr>
            <p:cNvPr id="8" name="Rectangle 5"/>
            <p:cNvSpPr>
              <a:spLocks noChangeArrowheads="1"/>
            </p:cNvSpPr>
            <p:nvPr/>
          </p:nvSpPr>
          <p:spPr bwMode="auto">
            <a:xfrm>
              <a:off x="1979145" y="209550"/>
              <a:ext cx="3067518" cy="665163"/>
            </a:xfrm>
            <a:prstGeom prst="rect">
              <a:avLst/>
            </a:prstGeom>
            <a:noFill/>
            <a:ln w="9525">
              <a:noFill/>
              <a:miter lim="800000"/>
              <a:headEnd/>
              <a:tailEnd/>
            </a:ln>
            <a:effectLst/>
          </p:spPr>
          <p:txBody>
            <a:bodyPr anchor="ctr"/>
            <a:lstStyle/>
            <a:p>
              <a:pPr algn="ctr">
                <a:defRPr/>
              </a:pPr>
              <a:r>
                <a:rPr lang="tr-TR" dirty="0">
                  <a:latin typeface="Arial" pitchFamily="34" charset="0"/>
                  <a:cs typeface="+mn-cs"/>
                </a:rPr>
                <a:t>23 NİSAN İLKOKULU </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49157" name="Picture 7" descr="amblem">
              <a:hlinkClick r:id="" action="ppaction://noaction">
                <a:snd r:embed="rId3" name="BRAHMS.WAV"/>
              </a:hlinkClick>
            </p:cNvPr>
            <p:cNvPicPr>
              <a:picLocks noChangeAspect="1" noChangeArrowheads="1" noCrop="1"/>
            </p:cNvPicPr>
            <p:nvPr/>
          </p:nvPicPr>
          <p:blipFill>
            <a:blip r:embed="rId4"/>
            <a:srcRect/>
            <a:stretch>
              <a:fillRect/>
            </a:stretch>
          </p:blipFill>
          <p:spPr bwMode="auto">
            <a:xfrm>
              <a:off x="332656" y="209550"/>
              <a:ext cx="1905000" cy="1049338"/>
            </a:xfrm>
            <a:prstGeom prst="rect">
              <a:avLst/>
            </a:prstGeom>
            <a:noFill/>
            <a:ln w="9525">
              <a:noFill/>
              <a:miter lim="800000"/>
              <a:headEnd/>
              <a:tailEnd/>
            </a:ln>
          </p:spPr>
        </p:pic>
      </p:grpSp>
      <p:sp>
        <p:nvSpPr>
          <p:cNvPr id="49155" name="Slayt Numarası Yer Tutucusu 1"/>
          <p:cNvSpPr>
            <a:spLocks noGrp="1"/>
          </p:cNvSpPr>
          <p:nvPr>
            <p:ph type="sldNum" sz="quarter" idx="12"/>
          </p:nvPr>
        </p:nvSpPr>
        <p:spPr>
          <a:noFill/>
        </p:spPr>
        <p:txBody>
          <a:bodyPr/>
          <a:lstStyle/>
          <a:p>
            <a:fld id="{880424F3-379D-4D79-939B-EFEC61E3A79C}" type="slidenum">
              <a:rPr lang="tr-TR" smtClean="0">
                <a:cs typeface="Arial" charset="0"/>
              </a:rPr>
              <a:pPr/>
              <a:t>17</a:t>
            </a:fld>
            <a:endParaRPr lang="tr-TR" smtClean="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descr="%10"/>
          <p:cNvSpPr>
            <a:spLocks noGrp="1" noChangeArrowheads="1"/>
          </p:cNvSpPr>
          <p:nvPr>
            <p:ph type="body" idx="1"/>
          </p:nvPr>
        </p:nvSpPr>
        <p:spPr>
          <a:xfrm>
            <a:off x="668338" y="1428750"/>
            <a:ext cx="5903912" cy="7239000"/>
          </a:xfrm>
          <a:gradFill rotWithShape="1">
            <a:gsLst>
              <a:gs pos="0">
                <a:srgbClr val="8488C4"/>
              </a:gs>
              <a:gs pos="53000">
                <a:srgbClr val="D4DEFF"/>
              </a:gs>
              <a:gs pos="83000">
                <a:srgbClr val="D4DEFF"/>
              </a:gs>
              <a:gs pos="100000">
                <a:srgbClr val="96AB94"/>
              </a:gs>
            </a:gsLst>
            <a:lin ang="13500000" scaled="1"/>
          </a:gradFill>
        </p:spPr>
        <p:txBody>
          <a:bodyPr/>
          <a:lstStyle/>
          <a:p>
            <a:pPr eaLnBrk="1" hangingPunct="1">
              <a:lnSpc>
                <a:spcPct val="80000"/>
              </a:lnSpc>
              <a:buFontTx/>
              <a:buNone/>
              <a:defRPr/>
            </a:pPr>
            <a:endParaRPr lang="tr-TR" sz="1400" b="1" dirty="0" smtClean="0"/>
          </a:p>
          <a:p>
            <a:pPr eaLnBrk="1" hangingPunct="1">
              <a:lnSpc>
                <a:spcPct val="80000"/>
              </a:lnSpc>
              <a:buFontTx/>
              <a:buNone/>
              <a:defRPr/>
            </a:pPr>
            <a:r>
              <a:rPr lang="tr-TR" sz="1400" b="1" dirty="0" smtClean="0"/>
              <a:t>       Ödül almış öğrencilerin çalışmalarının ve ödüllerinin</a:t>
            </a:r>
          </a:p>
          <a:p>
            <a:pPr eaLnBrk="1" hangingPunct="1">
              <a:lnSpc>
                <a:spcPct val="80000"/>
              </a:lnSpc>
              <a:buFontTx/>
              <a:buNone/>
              <a:defRPr/>
            </a:pPr>
            <a:r>
              <a:rPr lang="tr-TR" sz="1400" b="1" dirty="0" smtClean="0"/>
              <a:t> sergilenmesini sağlamak.</a:t>
            </a:r>
            <a:br>
              <a:rPr lang="tr-TR" sz="1400" b="1" dirty="0" smtClean="0"/>
            </a:br>
            <a:endParaRPr lang="tr-TR" sz="1400" b="1" dirty="0" smtClean="0"/>
          </a:p>
          <a:p>
            <a:pPr eaLnBrk="1" hangingPunct="1">
              <a:lnSpc>
                <a:spcPct val="80000"/>
              </a:lnSpc>
              <a:buFontTx/>
              <a:buNone/>
              <a:defRPr/>
            </a:pPr>
            <a:endParaRPr lang="tr-TR" sz="1400" b="1" dirty="0" smtClean="0"/>
          </a:p>
          <a:p>
            <a:pPr eaLnBrk="1" hangingPunct="1">
              <a:lnSpc>
                <a:spcPct val="80000"/>
              </a:lnSpc>
              <a:buFontTx/>
              <a:buNone/>
              <a:defRPr/>
            </a:pPr>
            <a:r>
              <a:rPr lang="tr-TR" sz="1400" b="1" dirty="0" smtClean="0"/>
              <a:t>       Proje oluşturma ve uygulama çalışmalarını  arttırmak. </a:t>
            </a:r>
          </a:p>
          <a:p>
            <a:pPr eaLnBrk="1" hangingPunct="1">
              <a:lnSpc>
                <a:spcPct val="80000"/>
              </a:lnSpc>
              <a:buFontTx/>
              <a:buNone/>
              <a:defRPr/>
            </a:pPr>
            <a:endParaRPr lang="tr-TR" sz="1400" b="1" dirty="0" smtClean="0"/>
          </a:p>
          <a:p>
            <a:pPr eaLnBrk="1" hangingPunct="1">
              <a:lnSpc>
                <a:spcPct val="80000"/>
              </a:lnSpc>
              <a:defRPr/>
            </a:pPr>
            <a:endParaRPr lang="tr-TR" sz="1400" b="1" dirty="0" smtClean="0"/>
          </a:p>
          <a:p>
            <a:pPr eaLnBrk="1" hangingPunct="1">
              <a:lnSpc>
                <a:spcPct val="80000"/>
              </a:lnSpc>
              <a:buFontTx/>
              <a:buNone/>
              <a:defRPr/>
            </a:pPr>
            <a:r>
              <a:rPr lang="tr-TR" sz="1400" b="1" dirty="0" smtClean="0"/>
              <a:t>       Sık sık geziler düzenlemek.</a:t>
            </a:r>
            <a:br>
              <a:rPr lang="tr-TR" sz="1400" b="1" dirty="0" smtClean="0"/>
            </a:br>
            <a:endParaRPr lang="tr-TR" sz="1400" b="1" dirty="0" smtClean="0"/>
          </a:p>
          <a:p>
            <a:pPr eaLnBrk="1" hangingPunct="1">
              <a:lnSpc>
                <a:spcPct val="80000"/>
              </a:lnSpc>
              <a:buFontTx/>
              <a:buNone/>
              <a:defRPr/>
            </a:pPr>
            <a:endParaRPr lang="tr-TR" sz="1400" b="1" dirty="0" smtClean="0"/>
          </a:p>
          <a:p>
            <a:pPr eaLnBrk="1" hangingPunct="1">
              <a:lnSpc>
                <a:spcPct val="80000"/>
              </a:lnSpc>
              <a:buFontTx/>
              <a:buNone/>
              <a:defRPr/>
            </a:pPr>
            <a:r>
              <a:rPr lang="tr-TR" sz="1400" b="1" dirty="0" smtClean="0"/>
              <a:t>       Öğrencilere bireysel , duygusal ve sosyal alanlar ile ilgili danışmanlık yapmak, araştırma ve incelemelerde bulunmak.</a:t>
            </a:r>
          </a:p>
          <a:p>
            <a:pPr eaLnBrk="1" hangingPunct="1">
              <a:lnSpc>
                <a:spcPct val="80000"/>
              </a:lnSpc>
              <a:buFontTx/>
              <a:buNone/>
              <a:defRPr/>
            </a:pPr>
            <a:endParaRPr lang="tr-TR" sz="1400" b="1" dirty="0" smtClean="0"/>
          </a:p>
          <a:p>
            <a:pPr marL="0" indent="0" eaLnBrk="1" hangingPunct="1">
              <a:lnSpc>
                <a:spcPct val="80000"/>
              </a:lnSpc>
              <a:buFontTx/>
              <a:buNone/>
              <a:defRPr/>
            </a:pPr>
            <a:endParaRPr lang="tr-TR" sz="1400" b="1" dirty="0" smtClean="0"/>
          </a:p>
          <a:p>
            <a:pPr eaLnBrk="1" hangingPunct="1">
              <a:lnSpc>
                <a:spcPct val="80000"/>
              </a:lnSpc>
              <a:buFontTx/>
              <a:buNone/>
              <a:defRPr/>
            </a:pPr>
            <a:r>
              <a:rPr lang="tr-TR" sz="1400" b="1" dirty="0" smtClean="0"/>
              <a:t>       Sosyal etkinlikleri arttırmak.</a:t>
            </a:r>
          </a:p>
          <a:p>
            <a:pPr eaLnBrk="1" hangingPunct="1">
              <a:lnSpc>
                <a:spcPct val="80000"/>
              </a:lnSpc>
              <a:buFontTx/>
              <a:buNone/>
              <a:defRPr/>
            </a:pPr>
            <a:endParaRPr lang="tr-TR" sz="1400" b="1" dirty="0" smtClean="0"/>
          </a:p>
          <a:p>
            <a:pPr eaLnBrk="1" hangingPunct="1">
              <a:lnSpc>
                <a:spcPct val="80000"/>
              </a:lnSpc>
              <a:defRPr/>
            </a:pPr>
            <a:endParaRPr lang="tr-TR" sz="1400" b="1" dirty="0" smtClean="0"/>
          </a:p>
          <a:p>
            <a:pPr eaLnBrk="1" hangingPunct="1">
              <a:lnSpc>
                <a:spcPct val="80000"/>
              </a:lnSpc>
              <a:buFontTx/>
              <a:buNone/>
              <a:defRPr/>
            </a:pPr>
            <a:r>
              <a:rPr lang="tr-TR" sz="1400" b="1" dirty="0" smtClean="0"/>
              <a:t>       Maddi ve manevi insani kaynakların verimli kullanılmasını</a:t>
            </a:r>
          </a:p>
          <a:p>
            <a:pPr eaLnBrk="1" hangingPunct="1">
              <a:lnSpc>
                <a:spcPct val="80000"/>
              </a:lnSpc>
              <a:buFontTx/>
              <a:buNone/>
              <a:defRPr/>
            </a:pPr>
            <a:r>
              <a:rPr lang="tr-TR" sz="1400" b="1" dirty="0" smtClean="0"/>
              <a:t>sağlamak.</a:t>
            </a:r>
          </a:p>
          <a:p>
            <a:pPr eaLnBrk="1" hangingPunct="1">
              <a:lnSpc>
                <a:spcPct val="80000"/>
              </a:lnSpc>
              <a:buFontTx/>
              <a:buNone/>
              <a:defRPr/>
            </a:pPr>
            <a:endParaRPr lang="tr-TR" sz="1400" b="1" dirty="0" smtClean="0"/>
          </a:p>
          <a:p>
            <a:pPr eaLnBrk="1" hangingPunct="1">
              <a:lnSpc>
                <a:spcPct val="80000"/>
              </a:lnSpc>
              <a:defRPr/>
            </a:pPr>
            <a:endParaRPr lang="tr-TR" sz="1400" b="1" dirty="0" smtClean="0"/>
          </a:p>
          <a:p>
            <a:pPr eaLnBrk="1" hangingPunct="1">
              <a:lnSpc>
                <a:spcPct val="80000"/>
              </a:lnSpc>
              <a:buFontTx/>
              <a:buNone/>
              <a:defRPr/>
            </a:pPr>
            <a:r>
              <a:rPr lang="tr-TR" sz="1400" b="1" dirty="0" smtClean="0"/>
              <a:t>       Okulda paylaşımcı bir yönetim anlayışını ve işbirliğine dayalı bir</a:t>
            </a:r>
          </a:p>
          <a:p>
            <a:pPr eaLnBrk="1" hangingPunct="1">
              <a:lnSpc>
                <a:spcPct val="80000"/>
              </a:lnSpc>
              <a:buFontTx/>
              <a:buNone/>
              <a:defRPr/>
            </a:pPr>
            <a:r>
              <a:rPr lang="tr-TR" sz="1400" b="1" dirty="0" smtClean="0"/>
              <a:t>çalışma sistemini esas almak.</a:t>
            </a:r>
          </a:p>
          <a:p>
            <a:pPr eaLnBrk="1" hangingPunct="1">
              <a:lnSpc>
                <a:spcPct val="80000"/>
              </a:lnSpc>
              <a:buFontTx/>
              <a:buNone/>
              <a:defRPr/>
            </a:pPr>
            <a:endParaRPr lang="tr-TR" sz="1400" b="1" dirty="0" smtClean="0"/>
          </a:p>
          <a:p>
            <a:pPr eaLnBrk="1" hangingPunct="1">
              <a:lnSpc>
                <a:spcPct val="80000"/>
              </a:lnSpc>
              <a:buFontTx/>
              <a:buNone/>
              <a:defRPr/>
            </a:pPr>
            <a:r>
              <a:rPr lang="tr-TR" sz="1400" b="1" dirty="0" smtClean="0"/>
              <a:t>  </a:t>
            </a:r>
          </a:p>
          <a:p>
            <a:pPr eaLnBrk="1" hangingPunct="1">
              <a:lnSpc>
                <a:spcPct val="80000"/>
              </a:lnSpc>
              <a:buFontTx/>
              <a:buNone/>
              <a:defRPr/>
            </a:pPr>
            <a:r>
              <a:rPr lang="tr-TR" sz="1400" b="1" dirty="0" smtClean="0"/>
              <a:t>       Okulun bir kurum olarak kendini sürekli yenilemesini ve okul</a:t>
            </a:r>
          </a:p>
          <a:p>
            <a:pPr eaLnBrk="1" hangingPunct="1">
              <a:lnSpc>
                <a:spcPct val="80000"/>
              </a:lnSpc>
              <a:buFontTx/>
              <a:buNone/>
              <a:defRPr/>
            </a:pPr>
            <a:r>
              <a:rPr lang="tr-TR" sz="1400" b="1" dirty="0" smtClean="0"/>
              <a:t>yönetiminin öğretme-öğrenme etkinliklerinde daha iyiyi arama</a:t>
            </a:r>
          </a:p>
          <a:p>
            <a:pPr eaLnBrk="1" hangingPunct="1">
              <a:lnSpc>
                <a:spcPct val="80000"/>
              </a:lnSpc>
              <a:buFontTx/>
              <a:buNone/>
              <a:defRPr/>
            </a:pPr>
            <a:r>
              <a:rPr lang="tr-TR" sz="1400" b="1" dirty="0" smtClean="0"/>
              <a:t>çabası içinde olmasını sağlamak.</a:t>
            </a:r>
          </a:p>
          <a:p>
            <a:pPr eaLnBrk="1" hangingPunct="1">
              <a:lnSpc>
                <a:spcPct val="80000"/>
              </a:lnSpc>
              <a:defRPr/>
            </a:pPr>
            <a:endParaRPr lang="tr-TR" sz="1400" b="1" dirty="0" smtClean="0"/>
          </a:p>
        </p:txBody>
      </p:sp>
      <p:grpSp>
        <p:nvGrpSpPr>
          <p:cNvPr id="51202" name="6 Grup"/>
          <p:cNvGrpSpPr>
            <a:grpSpLocks/>
          </p:cNvGrpSpPr>
          <p:nvPr/>
        </p:nvGrpSpPr>
        <p:grpSpPr bwMode="auto">
          <a:xfrm>
            <a:off x="1979613" y="0"/>
            <a:ext cx="4878387" cy="1049338"/>
            <a:chOff x="1979613" y="0"/>
            <a:chExt cx="4878387" cy="1049338"/>
          </a:xfrm>
        </p:grpSpPr>
        <p:sp>
          <p:nvSpPr>
            <p:cNvPr id="8" name="Rectangle 5"/>
            <p:cNvSpPr>
              <a:spLocks noChangeArrowheads="1"/>
            </p:cNvSpPr>
            <p:nvPr/>
          </p:nvSpPr>
          <p:spPr bwMode="auto">
            <a:xfrm>
              <a:off x="1979613" y="209550"/>
              <a:ext cx="3067050" cy="665163"/>
            </a:xfrm>
            <a:prstGeom prst="rect">
              <a:avLst/>
            </a:prstGeom>
            <a:noFill/>
            <a:ln w="9525">
              <a:noFill/>
              <a:miter lim="800000"/>
              <a:headEnd/>
              <a:tailEnd/>
            </a:ln>
            <a:effectLst/>
          </p:spPr>
          <p:txBody>
            <a:bodyPr anchor="ctr"/>
            <a:lstStyle/>
            <a:p>
              <a:pPr algn="ctr">
                <a:defRPr/>
              </a:pPr>
              <a:r>
                <a:rPr lang="tr-TR" dirty="0">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51205" name="Picture 7" descr="amblem">
              <a:hlinkClick r:id="" action="ppaction://noaction">
                <a:snd r:embed="rId3" name="BRAHMS.WAV"/>
              </a:hlinkClick>
            </p:cNvPr>
            <p:cNvPicPr>
              <a:picLocks noChangeAspect="1" noChangeArrowheads="1" noCrop="1"/>
            </p:cNvPicPr>
            <p:nvPr/>
          </p:nvPicPr>
          <p:blipFill>
            <a:blip r:embed="rId4"/>
            <a:srcRect/>
            <a:stretch>
              <a:fillRect/>
            </a:stretch>
          </p:blipFill>
          <p:spPr bwMode="auto">
            <a:xfrm>
              <a:off x="4953000" y="0"/>
              <a:ext cx="1905000" cy="1049338"/>
            </a:xfrm>
            <a:prstGeom prst="rect">
              <a:avLst/>
            </a:prstGeom>
            <a:noFill/>
            <a:ln w="9525">
              <a:noFill/>
              <a:miter lim="800000"/>
              <a:headEnd/>
              <a:tailEnd/>
            </a:ln>
          </p:spPr>
        </p:pic>
      </p:grpSp>
      <p:sp>
        <p:nvSpPr>
          <p:cNvPr id="51203" name="Slayt Numarası Yer Tutucusu 1"/>
          <p:cNvSpPr>
            <a:spLocks noGrp="1"/>
          </p:cNvSpPr>
          <p:nvPr>
            <p:ph type="sldNum" sz="quarter" idx="12"/>
          </p:nvPr>
        </p:nvSpPr>
        <p:spPr>
          <a:noFill/>
        </p:spPr>
        <p:txBody>
          <a:bodyPr/>
          <a:lstStyle/>
          <a:p>
            <a:fld id="{239851EE-D72C-46DF-A0A4-51F6D4D03F4A}" type="slidenum">
              <a:rPr lang="tr-TR" smtClean="0">
                <a:cs typeface="Arial" charset="0"/>
              </a:rPr>
              <a:pPr/>
              <a:t>18</a:t>
            </a:fld>
            <a:endParaRPr lang="tr-TR" smtClean="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descr="%10"/>
          <p:cNvSpPr>
            <a:spLocks noGrp="1" noChangeArrowheads="1"/>
          </p:cNvSpPr>
          <p:nvPr>
            <p:ph type="body" idx="1"/>
          </p:nvPr>
        </p:nvSpPr>
        <p:spPr>
          <a:xfrm>
            <a:off x="692150" y="1428750"/>
            <a:ext cx="5905500" cy="7286625"/>
          </a:xfrm>
          <a:gradFill rotWithShape="1">
            <a:gsLst>
              <a:gs pos="0">
                <a:srgbClr val="8488C4"/>
              </a:gs>
              <a:gs pos="53000">
                <a:srgbClr val="D4DEFF"/>
              </a:gs>
              <a:gs pos="83000">
                <a:srgbClr val="D4DEFF"/>
              </a:gs>
              <a:gs pos="100000">
                <a:srgbClr val="96AB94"/>
              </a:gs>
            </a:gsLst>
            <a:lin ang="13500000" scaled="1"/>
          </a:gradFill>
        </p:spPr>
        <p:txBody>
          <a:bodyPr/>
          <a:lstStyle/>
          <a:p>
            <a:pPr eaLnBrk="1" hangingPunct="1">
              <a:lnSpc>
                <a:spcPct val="80000"/>
              </a:lnSpc>
              <a:buFontTx/>
              <a:buNone/>
            </a:pPr>
            <a:endParaRPr lang="tr-TR" sz="1400" smtClean="0"/>
          </a:p>
          <a:p>
            <a:pPr eaLnBrk="1" hangingPunct="1">
              <a:lnSpc>
                <a:spcPct val="80000"/>
              </a:lnSpc>
              <a:buFontTx/>
              <a:buNone/>
            </a:pPr>
            <a:r>
              <a:rPr lang="tr-TR" sz="1400" b="1" smtClean="0"/>
              <a:t>       Çalışanların performanslarını arttırmak ve değerlendirilmesi</a:t>
            </a:r>
          </a:p>
          <a:p>
            <a:pPr eaLnBrk="1" hangingPunct="1">
              <a:lnSpc>
                <a:spcPct val="80000"/>
              </a:lnSpc>
              <a:buFontTx/>
              <a:buNone/>
            </a:pPr>
            <a:r>
              <a:rPr lang="tr-TR" sz="1400" b="1" smtClean="0"/>
              <a:t>İle ilgili çalışmalar yapmak.</a:t>
            </a:r>
          </a:p>
          <a:p>
            <a:pPr eaLnBrk="1" hangingPunct="1">
              <a:lnSpc>
                <a:spcPct val="80000"/>
              </a:lnSpc>
              <a:buFontTx/>
              <a:buNone/>
            </a:pPr>
            <a:r>
              <a:rPr lang="tr-TR" sz="1400" b="1" smtClean="0"/>
              <a:t>	</a:t>
            </a:r>
          </a:p>
          <a:p>
            <a:pPr eaLnBrk="1" hangingPunct="1">
              <a:lnSpc>
                <a:spcPct val="80000"/>
              </a:lnSpc>
              <a:buFontTx/>
              <a:buNone/>
            </a:pPr>
            <a:r>
              <a:rPr lang="tr-TR" sz="1400" b="1" smtClean="0"/>
              <a:t>	</a:t>
            </a:r>
          </a:p>
          <a:p>
            <a:pPr eaLnBrk="1" hangingPunct="1">
              <a:lnSpc>
                <a:spcPct val="80000"/>
              </a:lnSpc>
              <a:buFontTx/>
              <a:buNone/>
            </a:pPr>
            <a:r>
              <a:rPr lang="tr-TR" sz="1400" b="1" smtClean="0"/>
              <a:t>       Maddi ve insani kaynakların kullanımında keyfi ve verimsiz </a:t>
            </a:r>
          </a:p>
          <a:p>
            <a:pPr eaLnBrk="1" hangingPunct="1">
              <a:lnSpc>
                <a:spcPct val="80000"/>
              </a:lnSpc>
              <a:buFontTx/>
              <a:buNone/>
            </a:pPr>
            <a:r>
              <a:rPr lang="tr-TR" sz="1400" b="1" smtClean="0"/>
              <a:t>uygulamaların önüne geçmek için gereken tedbirleri almak.</a:t>
            </a:r>
          </a:p>
          <a:p>
            <a:pPr eaLnBrk="1" hangingPunct="1">
              <a:lnSpc>
                <a:spcPct val="80000"/>
              </a:lnSpc>
              <a:buFontTx/>
              <a:buNone/>
            </a:pPr>
            <a:endParaRPr lang="tr-TR" sz="1400" b="1" smtClean="0"/>
          </a:p>
          <a:p>
            <a:pPr eaLnBrk="1" hangingPunct="1">
              <a:lnSpc>
                <a:spcPct val="80000"/>
              </a:lnSpc>
              <a:buFontTx/>
              <a:buNone/>
            </a:pPr>
            <a:endParaRPr lang="tr-TR" sz="1400" b="1" smtClean="0"/>
          </a:p>
          <a:p>
            <a:pPr eaLnBrk="1" hangingPunct="1">
              <a:lnSpc>
                <a:spcPct val="80000"/>
              </a:lnSpc>
              <a:buFontTx/>
              <a:buNone/>
            </a:pPr>
            <a:r>
              <a:rPr lang="tr-TR" sz="1400" b="1" smtClean="0"/>
              <a:t>       Doğal,tarihi ve turistik inceleme ve araştırma gezileri</a:t>
            </a:r>
          </a:p>
          <a:p>
            <a:pPr eaLnBrk="1" hangingPunct="1">
              <a:lnSpc>
                <a:spcPct val="80000"/>
              </a:lnSpc>
              <a:buFontTx/>
              <a:buNone/>
            </a:pPr>
            <a:r>
              <a:rPr lang="tr-TR" sz="1400" b="1" smtClean="0"/>
              <a:t>düzenlemek.</a:t>
            </a:r>
          </a:p>
          <a:p>
            <a:pPr eaLnBrk="1" hangingPunct="1">
              <a:lnSpc>
                <a:spcPct val="80000"/>
              </a:lnSpc>
              <a:buFontTx/>
              <a:buNone/>
            </a:pPr>
            <a:endParaRPr lang="tr-TR" sz="1400" b="1" smtClean="0"/>
          </a:p>
          <a:p>
            <a:pPr eaLnBrk="1" hangingPunct="1">
              <a:lnSpc>
                <a:spcPct val="80000"/>
              </a:lnSpc>
              <a:buFontTx/>
              <a:buNone/>
            </a:pPr>
            <a:endParaRPr lang="tr-TR" sz="1400" b="1" smtClean="0"/>
          </a:p>
          <a:p>
            <a:pPr eaLnBrk="1" hangingPunct="1">
              <a:lnSpc>
                <a:spcPct val="80000"/>
              </a:lnSpc>
              <a:buFontTx/>
              <a:buNone/>
            </a:pPr>
            <a:r>
              <a:rPr lang="tr-TR" sz="1400" b="1" smtClean="0"/>
              <a:t>       Grup çalışmaları yaparak öğrencileri kendi öğrenmelerinde</a:t>
            </a:r>
          </a:p>
          <a:p>
            <a:pPr eaLnBrk="1" hangingPunct="1">
              <a:lnSpc>
                <a:spcPct val="80000"/>
              </a:lnSpc>
              <a:buFontTx/>
              <a:buNone/>
            </a:pPr>
            <a:r>
              <a:rPr lang="tr-TR" sz="1400" b="1" smtClean="0"/>
              <a:t>aktif duruma getirmek. Bu amaçla; yaparak,yaşayarak öğrenme </a:t>
            </a:r>
          </a:p>
          <a:p>
            <a:pPr eaLnBrk="1" hangingPunct="1">
              <a:lnSpc>
                <a:spcPct val="80000"/>
              </a:lnSpc>
              <a:buFontTx/>
              <a:buNone/>
            </a:pPr>
            <a:r>
              <a:rPr lang="tr-TR" sz="1400" b="1" smtClean="0"/>
              <a:t>imkanı sağlamak.</a:t>
            </a:r>
          </a:p>
          <a:p>
            <a:pPr eaLnBrk="1" hangingPunct="1">
              <a:lnSpc>
                <a:spcPct val="80000"/>
              </a:lnSpc>
              <a:buFontTx/>
              <a:buNone/>
            </a:pPr>
            <a:endParaRPr lang="tr-TR" sz="1400" b="1" smtClean="0"/>
          </a:p>
          <a:p>
            <a:pPr eaLnBrk="1" hangingPunct="1">
              <a:lnSpc>
                <a:spcPct val="80000"/>
              </a:lnSpc>
              <a:buFontTx/>
              <a:buNone/>
            </a:pPr>
            <a:endParaRPr lang="tr-TR" sz="1400" b="1" smtClean="0"/>
          </a:p>
          <a:p>
            <a:pPr eaLnBrk="1" hangingPunct="1">
              <a:lnSpc>
                <a:spcPct val="80000"/>
              </a:lnSpc>
              <a:buFontTx/>
              <a:buNone/>
            </a:pPr>
            <a:r>
              <a:rPr lang="tr-TR" sz="1400" b="1" smtClean="0"/>
              <a:t>       Gözlem programı yoluyla öğrencilerin sosyalleşmelerini</a:t>
            </a:r>
          </a:p>
          <a:p>
            <a:pPr eaLnBrk="1" hangingPunct="1">
              <a:lnSpc>
                <a:spcPct val="80000"/>
              </a:lnSpc>
              <a:buFontTx/>
              <a:buNone/>
            </a:pPr>
            <a:r>
              <a:rPr lang="tr-TR" sz="1400" b="1" smtClean="0"/>
              <a:t>sağlamak için camileri,müzeleri,kütüphaneleri, tarihi eserleri ve</a:t>
            </a:r>
          </a:p>
          <a:p>
            <a:pPr eaLnBrk="1" hangingPunct="1">
              <a:lnSpc>
                <a:spcPct val="80000"/>
              </a:lnSpc>
              <a:buFontTx/>
              <a:buNone/>
            </a:pPr>
            <a:r>
              <a:rPr lang="tr-TR" sz="1400" b="1" smtClean="0"/>
              <a:t>sergileri ziyaret etmek.</a:t>
            </a:r>
          </a:p>
          <a:p>
            <a:pPr eaLnBrk="1" hangingPunct="1">
              <a:lnSpc>
                <a:spcPct val="80000"/>
              </a:lnSpc>
              <a:buFontTx/>
              <a:buNone/>
            </a:pPr>
            <a:r>
              <a:rPr lang="tr-TR" sz="1400" b="1" smtClean="0"/>
              <a:t>	</a:t>
            </a:r>
          </a:p>
        </p:txBody>
      </p:sp>
      <p:grpSp>
        <p:nvGrpSpPr>
          <p:cNvPr id="53250" name="6 Grup"/>
          <p:cNvGrpSpPr>
            <a:grpSpLocks/>
          </p:cNvGrpSpPr>
          <p:nvPr/>
        </p:nvGrpSpPr>
        <p:grpSpPr bwMode="auto">
          <a:xfrm>
            <a:off x="1979613" y="0"/>
            <a:ext cx="4878387" cy="1049338"/>
            <a:chOff x="1979613" y="0"/>
            <a:chExt cx="4878387" cy="1049338"/>
          </a:xfrm>
        </p:grpSpPr>
        <p:sp>
          <p:nvSpPr>
            <p:cNvPr id="8" name="Rectangle 5"/>
            <p:cNvSpPr>
              <a:spLocks noChangeArrowheads="1"/>
            </p:cNvSpPr>
            <p:nvPr/>
          </p:nvSpPr>
          <p:spPr bwMode="auto">
            <a:xfrm>
              <a:off x="1979613" y="209550"/>
              <a:ext cx="3067050" cy="665163"/>
            </a:xfrm>
            <a:prstGeom prst="rect">
              <a:avLst/>
            </a:prstGeom>
            <a:noFill/>
            <a:ln w="9525">
              <a:noFill/>
              <a:miter lim="800000"/>
              <a:headEnd/>
              <a:tailEnd/>
            </a:ln>
            <a:effectLst/>
          </p:spPr>
          <p:txBody>
            <a:bodyPr anchor="ctr"/>
            <a:lstStyle/>
            <a:p>
              <a:pPr algn="ctr">
                <a:defRPr/>
              </a:pPr>
              <a:r>
                <a:rPr lang="tr-TR" dirty="0">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53253" name="Picture 7" descr="amblem">
              <a:hlinkClick r:id="" action="ppaction://noaction">
                <a:snd r:embed="rId3" name="BRAHMS.WAV"/>
              </a:hlinkClick>
            </p:cNvPr>
            <p:cNvPicPr>
              <a:picLocks noChangeAspect="1" noChangeArrowheads="1" noCrop="1"/>
            </p:cNvPicPr>
            <p:nvPr/>
          </p:nvPicPr>
          <p:blipFill>
            <a:blip r:embed="rId4"/>
            <a:srcRect/>
            <a:stretch>
              <a:fillRect/>
            </a:stretch>
          </p:blipFill>
          <p:spPr bwMode="auto">
            <a:xfrm>
              <a:off x="4953000" y="0"/>
              <a:ext cx="1905000" cy="1049338"/>
            </a:xfrm>
            <a:prstGeom prst="rect">
              <a:avLst/>
            </a:prstGeom>
            <a:noFill/>
            <a:ln w="9525">
              <a:noFill/>
              <a:miter lim="800000"/>
              <a:headEnd/>
              <a:tailEnd/>
            </a:ln>
          </p:spPr>
        </p:pic>
      </p:grpSp>
      <p:sp>
        <p:nvSpPr>
          <p:cNvPr id="53251" name="Slayt Numarası Yer Tutucusu 1"/>
          <p:cNvSpPr>
            <a:spLocks noGrp="1"/>
          </p:cNvSpPr>
          <p:nvPr>
            <p:ph type="sldNum" sz="quarter" idx="12"/>
          </p:nvPr>
        </p:nvSpPr>
        <p:spPr>
          <a:noFill/>
        </p:spPr>
        <p:txBody>
          <a:bodyPr/>
          <a:lstStyle/>
          <a:p>
            <a:fld id="{FC6D2E16-007F-436B-ACEE-99CDF2577A2F}" type="slidenum">
              <a:rPr lang="tr-TR" smtClean="0">
                <a:cs typeface="Arial" charset="0"/>
              </a:rPr>
              <a:pPr/>
              <a:t>19</a:t>
            </a:fld>
            <a:endParaRPr lang="tr-TR" smtClean="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ata006qi8"/>
          <p:cNvPicPr>
            <a:picLocks noChangeAspect="1" noChangeArrowheads="1"/>
          </p:cNvPicPr>
          <p:nvPr/>
        </p:nvPicPr>
        <p:blipFill>
          <a:blip r:embed="rId3"/>
          <a:srcRect/>
          <a:stretch>
            <a:fillRect/>
          </a:stretch>
        </p:blipFill>
        <p:spPr bwMode="auto">
          <a:xfrm>
            <a:off x="1412875" y="1298575"/>
            <a:ext cx="4027488" cy="7416800"/>
          </a:xfrm>
          <a:prstGeom prst="rect">
            <a:avLst/>
          </a:prstGeom>
          <a:noFill/>
          <a:ln w="9525">
            <a:noFill/>
            <a:miter lim="800000"/>
            <a:headEnd/>
            <a:tailEnd/>
          </a:ln>
        </p:spPr>
      </p:pic>
      <p:grpSp>
        <p:nvGrpSpPr>
          <p:cNvPr id="18434" name="7 Grup"/>
          <p:cNvGrpSpPr>
            <a:grpSpLocks/>
          </p:cNvGrpSpPr>
          <p:nvPr/>
        </p:nvGrpSpPr>
        <p:grpSpPr bwMode="auto">
          <a:xfrm>
            <a:off x="1979613" y="0"/>
            <a:ext cx="4878387" cy="1049338"/>
            <a:chOff x="1979613" y="0"/>
            <a:chExt cx="4878387" cy="1049338"/>
          </a:xfrm>
        </p:grpSpPr>
        <p:sp>
          <p:nvSpPr>
            <p:cNvPr id="187397" name="Rectangle 5"/>
            <p:cNvSpPr>
              <a:spLocks noChangeArrowheads="1"/>
            </p:cNvSpPr>
            <p:nvPr/>
          </p:nvSpPr>
          <p:spPr bwMode="auto">
            <a:xfrm>
              <a:off x="1979613" y="209550"/>
              <a:ext cx="3067050" cy="665163"/>
            </a:xfrm>
            <a:prstGeom prst="rect">
              <a:avLst/>
            </a:prstGeom>
            <a:noFill/>
            <a:ln w="9525">
              <a:noFill/>
              <a:miter lim="800000"/>
              <a:headEnd/>
              <a:tailEnd/>
            </a:ln>
            <a:effectLst/>
          </p:spPr>
          <p:txBody>
            <a:bodyPr anchor="ctr"/>
            <a:lstStyle/>
            <a:p>
              <a:pPr algn="ctr">
                <a:defRPr/>
              </a:pPr>
              <a:r>
                <a:rPr lang="tr-TR" b="1" dirty="0">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18437" name="Picture 7" descr="amblem">
              <a:hlinkClick r:id="" action="ppaction://noaction">
                <a:snd r:embed="rId4" name="BRAHMS.WAV"/>
              </a:hlinkClick>
            </p:cNvPr>
            <p:cNvPicPr>
              <a:picLocks noChangeAspect="1" noChangeArrowheads="1" noCrop="1"/>
            </p:cNvPicPr>
            <p:nvPr/>
          </p:nvPicPr>
          <p:blipFill>
            <a:blip r:embed="rId5"/>
            <a:srcRect/>
            <a:stretch>
              <a:fillRect/>
            </a:stretch>
          </p:blipFill>
          <p:spPr bwMode="auto">
            <a:xfrm>
              <a:off x="4953000" y="0"/>
              <a:ext cx="1905000" cy="1049338"/>
            </a:xfrm>
            <a:prstGeom prst="rect">
              <a:avLst/>
            </a:prstGeom>
            <a:noFill/>
            <a:ln w="9525">
              <a:noFill/>
              <a:miter lim="800000"/>
              <a:headEnd/>
              <a:tailEnd/>
            </a:ln>
          </p:spPr>
        </p:pic>
      </p:grpSp>
      <p:sp>
        <p:nvSpPr>
          <p:cNvPr id="18435" name="Slayt Numarası Yer Tutucusu 1"/>
          <p:cNvSpPr>
            <a:spLocks noGrp="1"/>
          </p:cNvSpPr>
          <p:nvPr>
            <p:ph type="sldNum" sz="quarter" idx="12"/>
          </p:nvPr>
        </p:nvSpPr>
        <p:spPr>
          <a:noFill/>
        </p:spPr>
        <p:txBody>
          <a:bodyPr/>
          <a:lstStyle/>
          <a:p>
            <a:fld id="{934613A7-AA72-4253-8A5A-69E731FD5F25}" type="slidenum">
              <a:rPr lang="tr-TR" smtClean="0">
                <a:cs typeface="Arial" charset="0"/>
              </a:rPr>
              <a:pPr/>
              <a:t>2</a:t>
            </a:fld>
            <a:endParaRPr lang="tr-TR"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descr="%10"/>
          <p:cNvSpPr>
            <a:spLocks noGrp="1" noChangeArrowheads="1"/>
          </p:cNvSpPr>
          <p:nvPr>
            <p:ph type="body" idx="1"/>
          </p:nvPr>
        </p:nvSpPr>
        <p:spPr>
          <a:xfrm>
            <a:off x="460375" y="1403350"/>
            <a:ext cx="6254750" cy="7129463"/>
          </a:xfrm>
          <a:gradFill rotWithShape="1">
            <a:gsLst>
              <a:gs pos="0">
                <a:srgbClr val="96AB94"/>
              </a:gs>
              <a:gs pos="17000">
                <a:srgbClr val="D4DEFF"/>
              </a:gs>
              <a:gs pos="47000">
                <a:srgbClr val="D4DEFF"/>
              </a:gs>
              <a:gs pos="100000">
                <a:srgbClr val="8488C4"/>
              </a:gs>
            </a:gsLst>
            <a:lin ang="2700000" scaled="1"/>
          </a:gradFill>
        </p:spPr>
        <p:txBody>
          <a:bodyPr/>
          <a:lstStyle/>
          <a:p>
            <a:pPr eaLnBrk="1" hangingPunct="1">
              <a:lnSpc>
                <a:spcPct val="80000"/>
              </a:lnSpc>
              <a:buFontTx/>
              <a:buNone/>
            </a:pPr>
            <a:r>
              <a:rPr lang="tr-TR" sz="1200" b="1" smtClean="0"/>
              <a:t>      </a:t>
            </a:r>
          </a:p>
          <a:p>
            <a:pPr algn="ctr" eaLnBrk="1" hangingPunct="1">
              <a:lnSpc>
                <a:spcPct val="80000"/>
              </a:lnSpc>
              <a:buFontTx/>
              <a:buNone/>
            </a:pPr>
            <a:r>
              <a:rPr lang="tr-TR" sz="1600" b="1" u="sng" smtClean="0"/>
              <a:t>STRATEJİK HEDEFLERİMİZ:</a:t>
            </a:r>
          </a:p>
          <a:p>
            <a:pPr eaLnBrk="1" hangingPunct="1">
              <a:lnSpc>
                <a:spcPct val="80000"/>
              </a:lnSpc>
              <a:buFontTx/>
              <a:buNone/>
            </a:pPr>
            <a:endParaRPr lang="tr-TR" sz="1600" b="1" smtClean="0"/>
          </a:p>
          <a:p>
            <a:pPr eaLnBrk="1" hangingPunct="1">
              <a:lnSpc>
                <a:spcPct val="80000"/>
              </a:lnSpc>
            </a:pPr>
            <a:endParaRPr lang="tr-TR" sz="1200" smtClean="0"/>
          </a:p>
          <a:p>
            <a:pPr eaLnBrk="1" hangingPunct="1">
              <a:lnSpc>
                <a:spcPct val="80000"/>
              </a:lnSpc>
              <a:buFontTx/>
              <a:buNone/>
            </a:pPr>
            <a:r>
              <a:rPr lang="tr-TR" sz="1400" b="1" smtClean="0"/>
              <a:t>       İnsan yaşamına anlam kazandıran, insanın insanca yaşamasına</a:t>
            </a:r>
          </a:p>
          <a:p>
            <a:pPr eaLnBrk="1" hangingPunct="1">
              <a:lnSpc>
                <a:spcPct val="80000"/>
              </a:lnSpc>
              <a:buFontTx/>
              <a:buNone/>
            </a:pPr>
            <a:r>
              <a:rPr lang="tr-TR" sz="1400" b="1" smtClean="0"/>
              <a:t>yardımcı olan, insanların birbirlerini anlayabilmeleri için gerekli olan</a:t>
            </a:r>
          </a:p>
          <a:p>
            <a:pPr eaLnBrk="1" hangingPunct="1">
              <a:lnSpc>
                <a:spcPct val="80000"/>
              </a:lnSpc>
              <a:buFontTx/>
              <a:buNone/>
            </a:pPr>
            <a:r>
              <a:rPr lang="tr-TR" sz="1400" b="1" smtClean="0"/>
              <a:t>temel iletişim kodlarını bünyesinde taşıyan, öğrenciler yetiştirmek.</a:t>
            </a:r>
          </a:p>
          <a:p>
            <a:pPr eaLnBrk="1" hangingPunct="1">
              <a:lnSpc>
                <a:spcPct val="80000"/>
              </a:lnSpc>
            </a:pPr>
            <a:endParaRPr lang="tr-TR" sz="1400" b="1" smtClean="0"/>
          </a:p>
          <a:p>
            <a:pPr eaLnBrk="1" hangingPunct="1">
              <a:lnSpc>
                <a:spcPct val="80000"/>
              </a:lnSpc>
              <a:buFontTx/>
              <a:buNone/>
            </a:pPr>
            <a:r>
              <a:rPr lang="tr-TR" sz="1400" b="1" smtClean="0"/>
              <a:t>       İnsana, düşünceye, özgürlüğe, ahlaki değerlere ve kültürel mirasa</a:t>
            </a:r>
          </a:p>
          <a:p>
            <a:pPr eaLnBrk="1" hangingPunct="1">
              <a:lnSpc>
                <a:spcPct val="80000"/>
              </a:lnSpc>
              <a:buFontTx/>
              <a:buNone/>
            </a:pPr>
            <a:r>
              <a:rPr lang="tr-TR" sz="1400" b="1" smtClean="0"/>
              <a:t>saygı temeline dayalı etik anlayışına sahip öğrenciler yetiştirmek.</a:t>
            </a:r>
          </a:p>
          <a:p>
            <a:pPr eaLnBrk="1" hangingPunct="1">
              <a:lnSpc>
                <a:spcPct val="80000"/>
              </a:lnSpc>
            </a:pPr>
            <a:endParaRPr lang="tr-TR" sz="1400" b="1" smtClean="0"/>
          </a:p>
          <a:p>
            <a:pPr eaLnBrk="1" hangingPunct="1">
              <a:lnSpc>
                <a:spcPct val="80000"/>
              </a:lnSpc>
              <a:buFontTx/>
              <a:buNone/>
            </a:pPr>
            <a:r>
              <a:rPr lang="tr-TR" sz="1400" b="1" smtClean="0"/>
              <a:t>       Akıl ve Bilimi rehber edinen, evrensel değerlere saygılı, bireysel</a:t>
            </a:r>
          </a:p>
          <a:p>
            <a:pPr eaLnBrk="1" hangingPunct="1">
              <a:lnSpc>
                <a:spcPct val="80000"/>
              </a:lnSpc>
              <a:buFontTx/>
              <a:buNone/>
            </a:pPr>
            <a:r>
              <a:rPr lang="tr-TR" sz="1400" b="1" smtClean="0"/>
              <a:t>beklentilerle uyumlu ve ülkenin ihtiyaçlarına cevap vermeye odaklı</a:t>
            </a:r>
          </a:p>
          <a:p>
            <a:pPr eaLnBrk="1" hangingPunct="1">
              <a:lnSpc>
                <a:spcPct val="80000"/>
              </a:lnSpc>
              <a:buFontTx/>
              <a:buNone/>
            </a:pPr>
            <a:r>
              <a:rPr lang="tr-TR" sz="1400" b="1" smtClean="0"/>
              <a:t>öğrenciler yetiştirmek.</a:t>
            </a:r>
          </a:p>
          <a:p>
            <a:pPr eaLnBrk="1" hangingPunct="1">
              <a:lnSpc>
                <a:spcPct val="80000"/>
              </a:lnSpc>
            </a:pPr>
            <a:endParaRPr lang="tr-TR" sz="1400" b="1" smtClean="0"/>
          </a:p>
          <a:p>
            <a:pPr eaLnBrk="1" hangingPunct="1">
              <a:lnSpc>
                <a:spcPct val="80000"/>
              </a:lnSpc>
              <a:buFontTx/>
              <a:buNone/>
            </a:pPr>
            <a:r>
              <a:rPr lang="tr-TR" sz="1400" b="1" smtClean="0"/>
              <a:t>       Öğrencileri her yıl ulusal ve uluslararası proje yarışmalarına</a:t>
            </a:r>
          </a:p>
          <a:p>
            <a:pPr eaLnBrk="1" hangingPunct="1">
              <a:lnSpc>
                <a:spcPct val="80000"/>
              </a:lnSpc>
              <a:buFontTx/>
              <a:buNone/>
            </a:pPr>
            <a:r>
              <a:rPr lang="tr-TR" sz="1400" b="1" smtClean="0"/>
              <a:t>katılmaya teşvik etmek, desteklemek ve ödüllendirmek .</a:t>
            </a:r>
          </a:p>
          <a:p>
            <a:pPr eaLnBrk="1" hangingPunct="1">
              <a:lnSpc>
                <a:spcPct val="80000"/>
              </a:lnSpc>
              <a:buFontTx/>
              <a:buNone/>
            </a:pPr>
            <a:endParaRPr lang="tr-TR" sz="1400" b="1" smtClean="0"/>
          </a:p>
          <a:p>
            <a:pPr eaLnBrk="1" hangingPunct="1">
              <a:lnSpc>
                <a:spcPct val="80000"/>
              </a:lnSpc>
              <a:buFontTx/>
              <a:buNone/>
            </a:pPr>
            <a:r>
              <a:rPr lang="tr-TR" sz="1400" b="1" smtClean="0"/>
              <a:t>       Hızla değişen dünyaya yetişmek için dinamik, esnek ve değişime</a:t>
            </a:r>
          </a:p>
          <a:p>
            <a:pPr eaLnBrk="1" hangingPunct="1">
              <a:lnSpc>
                <a:spcPct val="80000"/>
              </a:lnSpc>
              <a:buFontTx/>
              <a:buNone/>
            </a:pPr>
            <a:r>
              <a:rPr lang="tr-TR" sz="1400" b="1" smtClean="0"/>
              <a:t>açık öğrenciler yetiştirmek.</a:t>
            </a:r>
            <a:br>
              <a:rPr lang="tr-TR" sz="1400" b="1" smtClean="0"/>
            </a:br>
            <a:endParaRPr lang="tr-TR" sz="1400" b="1" smtClean="0"/>
          </a:p>
          <a:p>
            <a:pPr eaLnBrk="1" hangingPunct="1">
              <a:lnSpc>
                <a:spcPct val="80000"/>
              </a:lnSpc>
              <a:buFontTx/>
              <a:buNone/>
            </a:pPr>
            <a:r>
              <a:rPr lang="tr-TR" sz="1400" b="1" smtClean="0"/>
              <a:t>       Öğrencilerin hayal gücünü ve yaratıcılıklarını geliştirmek, bağımsız</a:t>
            </a:r>
          </a:p>
          <a:p>
            <a:pPr eaLnBrk="1" hangingPunct="1">
              <a:lnSpc>
                <a:spcPct val="80000"/>
              </a:lnSpc>
              <a:buFontTx/>
              <a:buNone/>
            </a:pPr>
            <a:r>
              <a:rPr lang="tr-TR" sz="1400" b="1" smtClean="0"/>
              <a:t>düşünmelerini sağlamak ve öz güvenlerini tesis ederek onlara</a:t>
            </a:r>
          </a:p>
          <a:p>
            <a:pPr eaLnBrk="1" hangingPunct="1">
              <a:lnSpc>
                <a:spcPct val="80000"/>
              </a:lnSpc>
              <a:buFontTx/>
              <a:buNone/>
            </a:pPr>
            <a:r>
              <a:rPr lang="tr-TR" sz="1400" b="1" smtClean="0"/>
              <a:t>girişimcilik ruhu kazandırmak.</a:t>
            </a:r>
          </a:p>
          <a:p>
            <a:pPr eaLnBrk="1" hangingPunct="1">
              <a:lnSpc>
                <a:spcPct val="80000"/>
              </a:lnSpc>
            </a:pPr>
            <a:endParaRPr lang="tr-TR" sz="1400" b="1" smtClean="0"/>
          </a:p>
          <a:p>
            <a:pPr eaLnBrk="1" hangingPunct="1">
              <a:lnSpc>
                <a:spcPct val="80000"/>
              </a:lnSpc>
              <a:buFontTx/>
              <a:buNone/>
            </a:pPr>
            <a:r>
              <a:rPr lang="tr-TR" sz="1400" b="1" smtClean="0"/>
              <a:t>       </a:t>
            </a:r>
          </a:p>
          <a:p>
            <a:pPr eaLnBrk="1" hangingPunct="1">
              <a:lnSpc>
                <a:spcPct val="80000"/>
              </a:lnSpc>
              <a:buFontTx/>
              <a:buNone/>
            </a:pPr>
            <a:r>
              <a:rPr lang="tr-TR" sz="1400" b="1" smtClean="0"/>
              <a:t>       </a:t>
            </a:r>
          </a:p>
          <a:p>
            <a:pPr eaLnBrk="1" hangingPunct="1">
              <a:lnSpc>
                <a:spcPct val="80000"/>
              </a:lnSpc>
            </a:pPr>
            <a:endParaRPr lang="tr-TR" sz="1400" smtClean="0"/>
          </a:p>
        </p:txBody>
      </p:sp>
      <p:grpSp>
        <p:nvGrpSpPr>
          <p:cNvPr id="55298" name="6 Grup"/>
          <p:cNvGrpSpPr>
            <a:grpSpLocks/>
          </p:cNvGrpSpPr>
          <p:nvPr/>
        </p:nvGrpSpPr>
        <p:grpSpPr bwMode="auto">
          <a:xfrm>
            <a:off x="620713" y="-52388"/>
            <a:ext cx="4425950" cy="1049338"/>
            <a:chOff x="620688" y="-52947"/>
            <a:chExt cx="4425975" cy="1049338"/>
          </a:xfrm>
        </p:grpSpPr>
        <p:sp>
          <p:nvSpPr>
            <p:cNvPr id="8" name="Rectangle 5"/>
            <p:cNvSpPr>
              <a:spLocks noChangeArrowheads="1"/>
            </p:cNvSpPr>
            <p:nvPr/>
          </p:nvSpPr>
          <p:spPr bwMode="auto">
            <a:xfrm>
              <a:off x="1979596" y="208991"/>
              <a:ext cx="3067067" cy="665163"/>
            </a:xfrm>
            <a:prstGeom prst="rect">
              <a:avLst/>
            </a:prstGeom>
            <a:noFill/>
            <a:ln w="9525">
              <a:noFill/>
              <a:miter lim="800000"/>
              <a:headEnd/>
              <a:tailEnd/>
            </a:ln>
            <a:effectLst/>
          </p:spPr>
          <p:txBody>
            <a:bodyPr anchor="ctr"/>
            <a:lstStyle/>
            <a:p>
              <a:pPr algn="ctr">
                <a:defRPr/>
              </a:pPr>
              <a:r>
                <a:rPr lang="tr-TR" dirty="0">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55301" name="Picture 7" descr="amblem">
              <a:hlinkClick r:id="" action="ppaction://noaction">
                <a:snd r:embed="rId3" name="BRAHMS.WAV"/>
              </a:hlinkClick>
            </p:cNvPr>
            <p:cNvPicPr>
              <a:picLocks noChangeAspect="1" noChangeArrowheads="1" noCrop="1"/>
            </p:cNvPicPr>
            <p:nvPr/>
          </p:nvPicPr>
          <p:blipFill>
            <a:blip r:embed="rId4"/>
            <a:srcRect/>
            <a:stretch>
              <a:fillRect/>
            </a:stretch>
          </p:blipFill>
          <p:spPr bwMode="auto">
            <a:xfrm>
              <a:off x="620688" y="-52947"/>
              <a:ext cx="1905000" cy="1049338"/>
            </a:xfrm>
            <a:prstGeom prst="rect">
              <a:avLst/>
            </a:prstGeom>
            <a:noFill/>
            <a:ln w="9525">
              <a:noFill/>
              <a:miter lim="800000"/>
              <a:headEnd/>
              <a:tailEnd/>
            </a:ln>
          </p:spPr>
        </p:pic>
      </p:grpSp>
      <p:sp>
        <p:nvSpPr>
          <p:cNvPr id="55299" name="Slayt Numarası Yer Tutucusu 1"/>
          <p:cNvSpPr>
            <a:spLocks noGrp="1"/>
          </p:cNvSpPr>
          <p:nvPr>
            <p:ph type="sldNum" sz="quarter" idx="12"/>
          </p:nvPr>
        </p:nvSpPr>
        <p:spPr>
          <a:noFill/>
        </p:spPr>
        <p:txBody>
          <a:bodyPr/>
          <a:lstStyle/>
          <a:p>
            <a:fld id="{2F910760-C15A-4B7F-9100-AA374D7CA51B}" type="slidenum">
              <a:rPr lang="tr-TR" smtClean="0">
                <a:cs typeface="Arial" charset="0"/>
              </a:rPr>
              <a:pPr/>
              <a:t>20</a:t>
            </a:fld>
            <a:endParaRPr lang="tr-TR" smtClean="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33375" y="490538"/>
            <a:ext cx="6172200" cy="820737"/>
          </a:xfrm>
        </p:spPr>
        <p:txBody>
          <a:bodyPr/>
          <a:lstStyle/>
          <a:p>
            <a:pPr eaLnBrk="1" hangingPunct="1"/>
            <a:r>
              <a:rPr lang="tr-TR" b="1" smtClean="0">
                <a:solidFill>
                  <a:schemeClr val="tx1"/>
                </a:solidFill>
              </a:rPr>
              <a:t/>
            </a:r>
            <a:br>
              <a:rPr lang="tr-TR" b="1" smtClean="0">
                <a:solidFill>
                  <a:schemeClr val="tx1"/>
                </a:solidFill>
              </a:rPr>
            </a:br>
            <a:endParaRPr lang="tr-TR" b="1" smtClean="0">
              <a:solidFill>
                <a:schemeClr val="tx1"/>
              </a:solidFill>
            </a:endParaRPr>
          </a:p>
        </p:txBody>
      </p:sp>
      <p:sp>
        <p:nvSpPr>
          <p:cNvPr id="57346" name="Rectangle 3"/>
          <p:cNvSpPr>
            <a:spLocks noGrp="1" noChangeArrowheads="1"/>
          </p:cNvSpPr>
          <p:nvPr>
            <p:ph type="body" idx="1"/>
          </p:nvPr>
        </p:nvSpPr>
        <p:spPr>
          <a:xfrm>
            <a:off x="342900" y="1187450"/>
            <a:ext cx="6172200" cy="6980238"/>
          </a:xfrm>
        </p:spPr>
        <p:txBody>
          <a:bodyPr/>
          <a:lstStyle/>
          <a:p>
            <a:pPr eaLnBrk="1" hangingPunct="1">
              <a:spcBef>
                <a:spcPct val="0"/>
              </a:spcBef>
              <a:buFontTx/>
              <a:buNone/>
            </a:pPr>
            <a:endParaRPr lang="tr-TR" b="1" smtClean="0"/>
          </a:p>
          <a:p>
            <a:pPr eaLnBrk="1" hangingPunct="1"/>
            <a:endParaRPr lang="tr-TR" smtClean="0"/>
          </a:p>
        </p:txBody>
      </p:sp>
      <p:sp>
        <p:nvSpPr>
          <p:cNvPr id="57347" name="Rectangle 11"/>
          <p:cNvSpPr>
            <a:spLocks noChangeArrowheads="1"/>
          </p:cNvSpPr>
          <p:nvPr/>
        </p:nvSpPr>
        <p:spPr bwMode="auto">
          <a:xfrm>
            <a:off x="2384425" y="900113"/>
            <a:ext cx="2413000" cy="276225"/>
          </a:xfrm>
          <a:prstGeom prst="rect">
            <a:avLst/>
          </a:prstGeom>
          <a:noFill/>
          <a:ln w="9525">
            <a:noFill/>
            <a:miter lim="800000"/>
            <a:headEnd/>
            <a:tailEnd/>
          </a:ln>
        </p:spPr>
        <p:txBody>
          <a:bodyPr wrap="none" anchor="ctr">
            <a:spAutoFit/>
          </a:bodyPr>
          <a:lstStyle/>
          <a:p>
            <a:r>
              <a:rPr lang="tr-TR" sz="1200" b="1"/>
              <a:t>OKUL /KURUM BİNA DURUMU</a:t>
            </a:r>
            <a:endParaRPr lang="tr-TR" sz="1200"/>
          </a:p>
        </p:txBody>
      </p:sp>
      <p:graphicFrame>
        <p:nvGraphicFramePr>
          <p:cNvPr id="13" name="12 Tablo"/>
          <p:cNvGraphicFramePr>
            <a:graphicFrameLocks noGrp="1"/>
          </p:cNvGraphicFramePr>
          <p:nvPr/>
        </p:nvGraphicFramePr>
        <p:xfrm>
          <a:off x="1196975" y="1547813"/>
          <a:ext cx="4535488" cy="3084512"/>
        </p:xfrm>
        <a:graphic>
          <a:graphicData uri="http://schemas.openxmlformats.org/drawingml/2006/table">
            <a:tbl>
              <a:tblPr/>
              <a:tblGrid>
                <a:gridCol w="1400175"/>
                <a:gridCol w="1489075"/>
                <a:gridCol w="1646238"/>
              </a:tblGrid>
              <a:tr h="1397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SAYISI</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DURUMU</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Derslik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Times New Roman" pitchFamily="18" charset="0"/>
                        </a:rPr>
                        <a:t>19</a:t>
                      </a: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Kullanılan Derslik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Times New Roman" pitchFamily="18" charset="0"/>
                        </a:rPr>
                        <a:t>14</a:t>
                      </a: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Faal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Anasınıfı Olarak Kullanılan </a:t>
                      </a:r>
                      <a:endParaRPr kumimoji="0" lang="tr-TR" sz="8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Derslik Sayısı</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YOK</a:t>
                      </a: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İdari Oda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Kütüphane</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Times New Roman" pitchFamily="18" charset="0"/>
                        </a:rPr>
                        <a:t>-</a:t>
                      </a: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Laboratuar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Times New Roman" pitchFamily="18" charset="0"/>
                        </a:rPr>
                        <a:t>-</a:t>
                      </a: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Bilgisayar Laboratuarı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Times New Roman" pitchFamily="18" charset="0"/>
                        </a:rPr>
                        <a:t>-</a:t>
                      </a: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Konferans Salonu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Spor Salonu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Atölye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Times New Roman" pitchFamily="18" charset="0"/>
                        </a:rPr>
                        <a:t>-</a:t>
                      </a: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Kantin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Lojman</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Yatakhane</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Yemekhane</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Depo</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Times New Roman" pitchFamily="18" charset="0"/>
                        </a:rPr>
                        <a:t>1</a:t>
                      </a: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Arşiv</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Spor Odası</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Times New Roman" pitchFamily="18" charset="0"/>
                        </a:rPr>
                        <a:t>1</a:t>
                      </a: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Rehberlik Servisi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Büro </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Times New Roman" pitchFamily="18" charset="0"/>
                        </a:rPr>
                        <a:t>-</a:t>
                      </a: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139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smtClean="0">
                          <a:ln>
                            <a:noFill/>
                          </a:ln>
                          <a:solidFill>
                            <a:srgbClr val="000000"/>
                          </a:solidFill>
                          <a:effectLst/>
                          <a:latin typeface="Times New Roman" pitchFamily="18" charset="0"/>
                          <a:cs typeface="Times New Roman" pitchFamily="18" charset="0"/>
                        </a:rPr>
                        <a:t>sığınak</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charset="0"/>
                          <a:cs typeface="Times New Roman" pitchFamily="18" charset="0"/>
                        </a:rPr>
                        <a:t>1</a:t>
                      </a: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Times New Roman" pitchFamily="18" charset="0"/>
                          <a:cs typeface="Times New Roman" pitchFamily="18" charset="0"/>
                        </a:rPr>
                        <a:t>VAR</a:t>
                      </a:r>
                      <a:endParaRPr kumimoji="0" lang="tr-TR" sz="800" b="0" i="0" u="none" strike="noStrike" cap="none" normalizeH="0" baseline="0" smtClean="0">
                        <a:ln>
                          <a:noFill/>
                        </a:ln>
                        <a:solidFill>
                          <a:srgbClr val="000000"/>
                        </a:solidFill>
                        <a:effectLst/>
                        <a:latin typeface="Arial" charset="0"/>
                        <a:cs typeface="Times New Roman" pitchFamily="18" charset="0"/>
                      </a:endParaRPr>
                    </a:p>
                  </a:txBody>
                  <a:tcPr marL="45168" marR="45168"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bl>
          </a:graphicData>
        </a:graphic>
      </p:graphicFrame>
      <p:graphicFrame>
        <p:nvGraphicFramePr>
          <p:cNvPr id="14" name="13 Tablo"/>
          <p:cNvGraphicFramePr>
            <a:graphicFrameLocks noGrp="1"/>
          </p:cNvGraphicFramePr>
          <p:nvPr/>
        </p:nvGraphicFramePr>
        <p:xfrm>
          <a:off x="1214438" y="5000625"/>
          <a:ext cx="4572000" cy="3289300"/>
        </p:xfrm>
        <a:graphic>
          <a:graphicData uri="http://schemas.openxmlformats.org/drawingml/2006/table">
            <a:tbl>
              <a:tblPr/>
              <a:tblGrid>
                <a:gridCol w="1304925"/>
                <a:gridCol w="1743075"/>
                <a:gridCol w="1524000"/>
              </a:tblGrid>
              <a:tr h="2349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SAYISI</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DURUMU</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Bilgisayar</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Arial" charset="0"/>
                          <a:cs typeface="Times New Roman" pitchFamily="18" charset="0"/>
                        </a:rPr>
                        <a:t>5</a:t>
                      </a: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Projeksiyon</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Arial" charset="0"/>
                          <a:cs typeface="Times New Roman" pitchFamily="18" charset="0"/>
                        </a:rPr>
                        <a:t>1</a:t>
                      </a: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Tarayıcı</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Arial" charset="0"/>
                          <a:cs typeface="Times New Roman" pitchFamily="18" charset="0"/>
                        </a:rPr>
                        <a:t>1</a:t>
                      </a: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Fotokopi Makinesi</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Arial" charset="0"/>
                          <a:cs typeface="Times New Roman" pitchFamily="18" charset="0"/>
                        </a:rPr>
                        <a:t>2</a:t>
                      </a: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Akıllı Tahta</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21</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Arial" charset="0"/>
                          <a:cs typeface="Times New Roman" pitchFamily="18" charset="0"/>
                        </a:rPr>
                        <a:t>Yok</a:t>
                      </a: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Televizyon</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Arial" charset="0"/>
                          <a:cs typeface="Times New Roman" pitchFamily="18" charset="0"/>
                        </a:rPr>
                        <a:t>Yok</a:t>
                      </a: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Vcd/Dvd</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Kamera</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Arial" charset="0"/>
                          <a:cs typeface="Times New Roman" pitchFamily="18" charset="0"/>
                        </a:rPr>
                        <a:t>15</a:t>
                      </a: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Fotoğraf Makinesi</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Yok</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Ses Sistemi</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Arial" charset="0"/>
                          <a:cs typeface="Times New Roman" pitchFamily="18" charset="0"/>
                        </a:rPr>
                        <a:t>1</a:t>
                      </a: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Times New Roman" pitchFamily="18" charset="0"/>
                          <a:cs typeface="Times New Roman" pitchFamily="18" charset="0"/>
                        </a:rPr>
                        <a:t>Faal</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smtClean="0">
                          <a:ln>
                            <a:noFill/>
                          </a:ln>
                          <a:solidFill>
                            <a:srgbClr val="000000"/>
                          </a:solidFill>
                          <a:effectLst/>
                          <a:latin typeface="Times New Roman" pitchFamily="18" charset="0"/>
                          <a:cs typeface="Times New Roman" pitchFamily="18" charset="0"/>
                        </a:rPr>
                        <a:t>Diğer</a:t>
                      </a: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smtClean="0">
                        <a:ln>
                          <a:noFill/>
                        </a:ln>
                        <a:solidFill>
                          <a:srgbClr val="000000"/>
                        </a:solidFill>
                        <a:effectLst/>
                        <a:latin typeface="Times New Roman" pitchFamily="18"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smtClean="0">
                        <a:ln>
                          <a:noFill/>
                        </a:ln>
                        <a:solidFill>
                          <a:srgbClr val="000000"/>
                        </a:solidFill>
                        <a:effectLst/>
                        <a:latin typeface="Times New Roman" pitchFamily="18"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smtClean="0">
                        <a:ln>
                          <a:noFill/>
                        </a:ln>
                        <a:solidFill>
                          <a:srgbClr val="000000"/>
                        </a:solidFill>
                        <a:effectLst/>
                        <a:latin typeface="Times New Roman" pitchFamily="18"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smtClean="0">
                        <a:ln>
                          <a:noFill/>
                        </a:ln>
                        <a:solidFill>
                          <a:srgbClr val="000000"/>
                        </a:solidFill>
                        <a:effectLst/>
                        <a:latin typeface="Times New Roman" pitchFamily="18"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smtClean="0">
                        <a:ln>
                          <a:noFill/>
                        </a:ln>
                        <a:solidFill>
                          <a:srgbClr val="000000"/>
                        </a:solidFill>
                        <a:effectLst/>
                        <a:latin typeface="Arial" charset="0"/>
                        <a:cs typeface="Times New Roman" pitchFamily="18" charset="0"/>
                      </a:endParaRPr>
                    </a:p>
                  </a:txBody>
                  <a:tcPr marL="53601" marR="53601"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noFill/>
                  </a:tcPr>
                </a:tc>
              </a:tr>
            </a:tbl>
          </a:graphicData>
        </a:graphic>
      </p:graphicFrame>
      <p:sp>
        <p:nvSpPr>
          <p:cNvPr id="57500" name="Metin kutusu 1"/>
          <p:cNvSpPr txBox="1">
            <a:spLocks noChangeArrowheads="1"/>
          </p:cNvSpPr>
          <p:nvPr/>
        </p:nvSpPr>
        <p:spPr bwMode="auto">
          <a:xfrm>
            <a:off x="509588" y="427038"/>
            <a:ext cx="1406525" cy="400050"/>
          </a:xfrm>
          <a:prstGeom prst="rect">
            <a:avLst/>
          </a:prstGeom>
          <a:noFill/>
          <a:ln w="9525">
            <a:noFill/>
            <a:miter lim="800000"/>
            <a:headEnd/>
            <a:tailEnd/>
          </a:ln>
        </p:spPr>
        <p:txBody>
          <a:bodyPr wrap="none">
            <a:spAutoFit/>
          </a:bodyPr>
          <a:lstStyle/>
          <a:p>
            <a:r>
              <a:rPr lang="tr-TR" sz="2000" b="1"/>
              <a:t>BÖLÜM III</a:t>
            </a:r>
          </a:p>
        </p:txBody>
      </p:sp>
      <p:sp>
        <p:nvSpPr>
          <p:cNvPr id="57501" name="Slayt Numarası Yer Tutucusu 1"/>
          <p:cNvSpPr>
            <a:spLocks noGrp="1"/>
          </p:cNvSpPr>
          <p:nvPr>
            <p:ph type="sldNum" sz="quarter" idx="12"/>
          </p:nvPr>
        </p:nvSpPr>
        <p:spPr>
          <a:noFill/>
        </p:spPr>
        <p:txBody>
          <a:bodyPr/>
          <a:lstStyle/>
          <a:p>
            <a:fld id="{F0923114-992D-422D-A896-F736BD749A88}" type="slidenum">
              <a:rPr lang="tr-TR" smtClean="0">
                <a:cs typeface="Arial" charset="0"/>
              </a:rPr>
              <a:pPr/>
              <a:t>21</a:t>
            </a:fld>
            <a:endParaRPr lang="tr-TR" smtClean="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6 Grup"/>
          <p:cNvGrpSpPr>
            <a:grpSpLocks/>
          </p:cNvGrpSpPr>
          <p:nvPr/>
        </p:nvGrpSpPr>
        <p:grpSpPr bwMode="auto">
          <a:xfrm>
            <a:off x="404813" y="-19050"/>
            <a:ext cx="5256212" cy="1049338"/>
            <a:chOff x="404664" y="-19372"/>
            <a:chExt cx="4641999" cy="1049338"/>
          </a:xfrm>
        </p:grpSpPr>
        <p:sp>
          <p:nvSpPr>
            <p:cNvPr id="8" name="Rectangle 5"/>
            <p:cNvSpPr>
              <a:spLocks noChangeArrowheads="1"/>
            </p:cNvSpPr>
            <p:nvPr/>
          </p:nvSpPr>
          <p:spPr bwMode="auto">
            <a:xfrm>
              <a:off x="1979102" y="209228"/>
              <a:ext cx="3067561" cy="665163"/>
            </a:xfrm>
            <a:prstGeom prst="rect">
              <a:avLst/>
            </a:prstGeom>
            <a:noFill/>
            <a:ln w="9525">
              <a:noFill/>
              <a:miter lim="800000"/>
              <a:headEnd/>
              <a:tailEnd/>
            </a:ln>
            <a:effectLst/>
          </p:spPr>
          <p:txBody>
            <a:bodyPr anchor="ctr"/>
            <a:lstStyle/>
            <a:p>
              <a:pPr algn="ctr">
                <a:defRPr/>
              </a:pPr>
              <a:r>
                <a:rPr lang="tr-TR" dirty="0">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59515" name="Picture 7" descr="amblem">
              <a:hlinkClick r:id="" action="ppaction://noaction">
                <a:snd r:embed="rId3" name="BRAHMS.WAV"/>
              </a:hlinkClick>
            </p:cNvPr>
            <p:cNvPicPr>
              <a:picLocks noChangeAspect="1" noChangeArrowheads="1" noCrop="1"/>
            </p:cNvPicPr>
            <p:nvPr/>
          </p:nvPicPr>
          <p:blipFill>
            <a:blip r:embed="rId4"/>
            <a:srcRect/>
            <a:stretch>
              <a:fillRect/>
            </a:stretch>
          </p:blipFill>
          <p:spPr bwMode="auto">
            <a:xfrm>
              <a:off x="404664" y="-19372"/>
              <a:ext cx="1905000" cy="1049338"/>
            </a:xfrm>
            <a:prstGeom prst="rect">
              <a:avLst/>
            </a:prstGeom>
            <a:noFill/>
            <a:ln w="9525">
              <a:noFill/>
              <a:miter lim="800000"/>
              <a:headEnd/>
              <a:tailEnd/>
            </a:ln>
          </p:spPr>
        </p:pic>
      </p:grpSp>
      <p:graphicFrame>
        <p:nvGraphicFramePr>
          <p:cNvPr id="59517" name="Group 125"/>
          <p:cNvGraphicFramePr>
            <a:graphicFrameLocks noGrp="1"/>
          </p:cNvGraphicFramePr>
          <p:nvPr>
            <p:ph idx="1"/>
          </p:nvPr>
        </p:nvGraphicFramePr>
        <p:xfrm>
          <a:off x="981075" y="2484438"/>
          <a:ext cx="5111750" cy="5068887"/>
        </p:xfrm>
        <a:graphic>
          <a:graphicData uri="http://schemas.openxmlformats.org/drawingml/2006/table">
            <a:tbl>
              <a:tblPr/>
              <a:tblGrid>
                <a:gridCol w="1735138"/>
                <a:gridCol w="1023937"/>
                <a:gridCol w="1120775"/>
                <a:gridCol w="1231900"/>
              </a:tblGrid>
              <a:tr h="7334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ADI SOYADI</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65100" marR="0" lvl="0" indent="0" algn="ct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imes New Roman" pitchFamily="18" charset="0"/>
                          <a:cs typeface="Times New Roman" pitchFamily="18" charset="0"/>
                        </a:rPr>
                        <a:t>GÖREVİ</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imes New Roman" pitchFamily="18" charset="0"/>
                          <a:cs typeface="Times New Roman" pitchFamily="18" charset="0"/>
                        </a:rPr>
                        <a:t>İSTİHDAM</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imes New Roman" pitchFamily="18" charset="0"/>
                          <a:cs typeface="Times New Roman" pitchFamily="18" charset="0"/>
                        </a:rPr>
                        <a:t>TİPİ</a:t>
                      </a:r>
                      <a:endParaRPr kumimoji="0" lang="tr-TR" sz="1100" b="0" i="0" u="none" strike="noStrike" cap="none" normalizeH="0" baseline="0" smtClean="0">
                        <a:ln>
                          <a:noFill/>
                        </a:ln>
                        <a:solidFill>
                          <a:schemeClr val="tx1"/>
                        </a:solidFill>
                        <a:effectLst/>
                        <a:latin typeface="Calibri" pitchFamily="34" charset="0"/>
                        <a:cs typeface="Arial"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Times New Roman" pitchFamily="18" charset="0"/>
                          <a:cs typeface="Times New Roman" pitchFamily="18" charset="0"/>
                        </a:rPr>
                        <a:t>BRANŞI</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AHMET BURAK ÖZSOY</a:t>
                      </a: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MÜDÜR</a:t>
                      </a: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ERDAL EROĞLU</a:t>
                      </a: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MÜDÜR YRD.</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DİLA KURTOĞLU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r>
              <a:tr h="198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SELMA KURTLAR</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MELTEM ÖZTÜRK</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SELMA DOĞRU</a:t>
                      </a: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BERNA KOÇ ANTAKLI</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EMİNE TOKLU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FEVZİ ŞAYLI</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ALİ RIZA BEYCİOĞLU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SEMRA RAHŞAN MERT</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İCLAL SÖNMEZ</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MUSTAFA MESUT YAĞIZ</a:t>
                      </a: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HASAN YAŞAR KILLI</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GÜLŞEN AYDOĞAN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MÜŞERREF ALTUNAĞ</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412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FERHAT TURĞUT</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393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ÖZLEM AKCAN</a:t>
                      </a: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SINIF ÖĞRT.</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EEEEE"/>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FERHAT BALOĞLU</a:t>
                      </a: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ÖĞRETMEN</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Kadrolu</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rgbClr val="000000"/>
                          </a:solidFill>
                          <a:effectLst/>
                          <a:latin typeface="Calibri" pitchFamily="34" charset="0"/>
                          <a:cs typeface="Times New Roman" pitchFamily="18" charset="0"/>
                        </a:rPr>
                        <a:t>İNGİLİZCE</a:t>
                      </a: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8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ELİF SEVGİ ERDAL</a:t>
                      </a: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HİZMETLİ</a:t>
                      </a: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İŞKUR</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968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RAHŞAN SEVEN</a:t>
                      </a: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HİZMETLİ</a:t>
                      </a: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HİZMET ALIMI</a:t>
                      </a: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59511" name="8 Dikdörtgen"/>
          <p:cNvSpPr>
            <a:spLocks noChangeArrowheads="1"/>
          </p:cNvSpPr>
          <p:nvPr/>
        </p:nvSpPr>
        <p:spPr bwMode="auto">
          <a:xfrm>
            <a:off x="960438" y="1285875"/>
            <a:ext cx="6429375" cy="646113"/>
          </a:xfrm>
          <a:prstGeom prst="rect">
            <a:avLst/>
          </a:prstGeom>
          <a:noFill/>
          <a:ln w="9525">
            <a:noFill/>
            <a:miter lim="800000"/>
            <a:headEnd/>
            <a:tailEnd/>
          </a:ln>
        </p:spPr>
        <p:txBody>
          <a:bodyPr>
            <a:spAutoFit/>
          </a:bodyPr>
          <a:lstStyle/>
          <a:p>
            <a:r>
              <a:rPr lang="tr-TR" b="1"/>
              <a:t>BÖLÜMOKUL/KURUM YÖNETİCİ/ÖĞRETMEN/ PERSONEL DURUMU</a:t>
            </a:r>
            <a:endParaRPr lang="tr-TR"/>
          </a:p>
        </p:txBody>
      </p:sp>
      <p:sp>
        <p:nvSpPr>
          <p:cNvPr id="59512" name="Metin kutusu 2"/>
          <p:cNvSpPr txBox="1">
            <a:spLocks noChangeArrowheads="1"/>
          </p:cNvSpPr>
          <p:nvPr/>
        </p:nvSpPr>
        <p:spPr bwMode="auto">
          <a:xfrm rot="-5400000">
            <a:off x="-395287" y="4992688"/>
            <a:ext cx="1939925" cy="523875"/>
          </a:xfrm>
          <a:prstGeom prst="rect">
            <a:avLst/>
          </a:prstGeom>
          <a:noFill/>
          <a:ln w="9525">
            <a:noFill/>
            <a:miter lim="800000"/>
            <a:headEnd/>
            <a:tailEnd/>
          </a:ln>
        </p:spPr>
        <p:txBody>
          <a:bodyPr wrap="none">
            <a:spAutoFit/>
          </a:bodyPr>
          <a:lstStyle/>
          <a:p>
            <a:r>
              <a:rPr lang="tr-TR" sz="2800" b="1"/>
              <a:t>BÖLÜM IV</a:t>
            </a:r>
          </a:p>
        </p:txBody>
      </p:sp>
      <p:sp>
        <p:nvSpPr>
          <p:cNvPr id="59513" name="Slayt Numarası Yer Tutucusu 2"/>
          <p:cNvSpPr>
            <a:spLocks noGrp="1"/>
          </p:cNvSpPr>
          <p:nvPr>
            <p:ph type="sldNum" sz="quarter" idx="12"/>
          </p:nvPr>
        </p:nvSpPr>
        <p:spPr>
          <a:noFill/>
        </p:spPr>
        <p:txBody>
          <a:bodyPr/>
          <a:lstStyle/>
          <a:p>
            <a:fld id="{852DDEC2-D91D-4038-BD13-351814558C8E}" type="slidenum">
              <a:rPr lang="tr-TR" smtClean="0">
                <a:cs typeface="Arial" charset="0"/>
              </a:rPr>
              <a:pPr/>
              <a:t>22</a:t>
            </a:fld>
            <a:endParaRPr lang="tr-TR" smtClean="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Başlık 1"/>
          <p:cNvSpPr>
            <a:spLocks noGrp="1"/>
          </p:cNvSpPr>
          <p:nvPr>
            <p:ph type="title"/>
          </p:nvPr>
        </p:nvSpPr>
        <p:spPr/>
        <p:txBody>
          <a:bodyPr/>
          <a:lstStyle/>
          <a:p>
            <a:r>
              <a:rPr lang="tr-TR" sz="2000" smtClean="0"/>
              <a:t>23 NİSAN İLKOKULU ÖĞRENCİ DURUMU </a:t>
            </a:r>
            <a:br>
              <a:rPr lang="tr-TR" sz="2000" smtClean="0"/>
            </a:br>
            <a:endParaRPr lang="tr-TR" sz="2000" smtClean="0"/>
          </a:p>
        </p:txBody>
      </p:sp>
      <p:graphicFrame>
        <p:nvGraphicFramePr>
          <p:cNvPr id="11" name="İçerik Yer Tutucusu 10"/>
          <p:cNvGraphicFramePr>
            <a:graphicFrameLocks noGrp="1"/>
          </p:cNvGraphicFramePr>
          <p:nvPr>
            <p:ph idx="1"/>
          </p:nvPr>
        </p:nvGraphicFramePr>
        <p:xfrm>
          <a:off x="285750" y="1928813"/>
          <a:ext cx="6172200" cy="2595562"/>
        </p:xfrm>
        <a:graphic>
          <a:graphicData uri="http://schemas.openxmlformats.org/drawingml/2006/table">
            <a:tbl>
              <a:tblPr firstRow="1" bandRow="1">
                <a:tableStyleId>{5940675A-B579-460E-94D1-54222C63F5DA}</a:tableStyleId>
              </a:tblPr>
              <a:tblGrid>
                <a:gridCol w="1543050"/>
                <a:gridCol w="771525"/>
                <a:gridCol w="771525"/>
                <a:gridCol w="1543050"/>
                <a:gridCol w="1543050"/>
              </a:tblGrid>
              <a:tr h="370840">
                <a:tc rowSpan="2">
                  <a:txBody>
                    <a:bodyPr/>
                    <a:lstStyle/>
                    <a:p>
                      <a:endParaRPr lang="tr-TR" dirty="0" smtClean="0"/>
                    </a:p>
                    <a:p>
                      <a:pPr algn="ctr"/>
                      <a:r>
                        <a:rPr lang="tr-TR" dirty="0" smtClean="0"/>
                        <a:t>SINIFLAR</a:t>
                      </a:r>
                      <a:endParaRPr lang="tr-TR" dirty="0"/>
                    </a:p>
                  </a:txBody>
                  <a:tcPr/>
                </a:tc>
                <a:tc gridSpan="2">
                  <a:txBody>
                    <a:bodyPr/>
                    <a:lstStyle/>
                    <a:p>
                      <a:pPr algn="ctr"/>
                      <a:r>
                        <a:rPr lang="tr-TR" dirty="0" smtClean="0"/>
                        <a:t>ÖĞRENCİ</a:t>
                      </a:r>
                      <a:endParaRPr lang="tr-TR" dirty="0"/>
                    </a:p>
                  </a:txBody>
                  <a:tcPr/>
                </a:tc>
                <a:tc hMerge="1">
                  <a:txBody>
                    <a:bodyPr/>
                    <a:lstStyle/>
                    <a:p>
                      <a:endParaRPr lang="tr-TR"/>
                    </a:p>
                  </a:txBody>
                  <a:tcPr/>
                </a:tc>
                <a:tc rowSpan="2">
                  <a:txBody>
                    <a:bodyPr/>
                    <a:lstStyle/>
                    <a:p>
                      <a:pPr algn="ctr"/>
                      <a:endParaRPr lang="tr-TR" dirty="0" smtClean="0"/>
                    </a:p>
                    <a:p>
                      <a:pPr algn="ctr"/>
                      <a:r>
                        <a:rPr lang="tr-TR" dirty="0" smtClean="0"/>
                        <a:t>ŞUBE</a:t>
                      </a:r>
                      <a:endParaRPr lang="tr-TR" dirty="0"/>
                    </a:p>
                  </a:txBody>
                  <a:tcPr/>
                </a:tc>
                <a:tc rowSpan="2">
                  <a:txBody>
                    <a:bodyPr/>
                    <a:lstStyle/>
                    <a:p>
                      <a:pPr algn="ctr"/>
                      <a:endParaRPr lang="tr-TR" dirty="0" smtClean="0"/>
                    </a:p>
                    <a:p>
                      <a:pPr algn="ctr"/>
                      <a:r>
                        <a:rPr lang="tr-TR" dirty="0" smtClean="0"/>
                        <a:t>DERSLİK</a:t>
                      </a:r>
                      <a:endParaRPr lang="tr-TR" dirty="0"/>
                    </a:p>
                  </a:txBody>
                  <a:tcPr/>
                </a:tc>
              </a:tr>
              <a:tr h="370840">
                <a:tc vMerge="1">
                  <a:txBody>
                    <a:bodyPr/>
                    <a:lstStyle/>
                    <a:p>
                      <a:endParaRPr lang="tr-TR" dirty="0"/>
                    </a:p>
                  </a:txBody>
                  <a:tcPr/>
                </a:tc>
                <a:tc>
                  <a:txBody>
                    <a:bodyPr/>
                    <a:lstStyle/>
                    <a:p>
                      <a:pPr algn="ctr"/>
                      <a:r>
                        <a:rPr lang="tr-TR" dirty="0" smtClean="0"/>
                        <a:t>Erkek</a:t>
                      </a:r>
                      <a:endParaRPr lang="tr-TR" dirty="0"/>
                    </a:p>
                  </a:txBody>
                  <a:tcPr>
                    <a:lnR w="12700" cap="flat" cmpd="sng" algn="ctr">
                      <a:solidFill>
                        <a:schemeClr val="tx1"/>
                      </a:solidFill>
                      <a:prstDash val="solid"/>
                      <a:round/>
                      <a:headEnd type="none" w="med" len="med"/>
                      <a:tailEnd type="none" w="med" len="med"/>
                    </a:lnR>
                  </a:tcPr>
                </a:tc>
                <a:tc>
                  <a:txBody>
                    <a:bodyPr/>
                    <a:lstStyle/>
                    <a:p>
                      <a:pPr algn="ctr"/>
                      <a:r>
                        <a:rPr lang="tr-TR" dirty="0" smtClean="0"/>
                        <a:t>Kız</a:t>
                      </a:r>
                      <a:endParaRPr lang="tr-TR" dirty="0"/>
                    </a:p>
                  </a:txBody>
                  <a:tcPr>
                    <a:lnL w="12700" cap="flat" cmpd="sng" algn="ctr">
                      <a:solidFill>
                        <a:schemeClr val="tx1"/>
                      </a:solidFill>
                      <a:prstDash val="solid"/>
                      <a:round/>
                      <a:headEnd type="none" w="med" len="med"/>
                      <a:tailEnd type="none" w="med" len="med"/>
                    </a:lnL>
                  </a:tcPr>
                </a:tc>
                <a:tc vMerge="1">
                  <a:txBody>
                    <a:bodyPr/>
                    <a:lstStyle/>
                    <a:p>
                      <a:endParaRPr lang="tr-TR" dirty="0"/>
                    </a:p>
                  </a:txBody>
                  <a:tcPr/>
                </a:tc>
                <a:tc vMerge="1">
                  <a:txBody>
                    <a:bodyPr/>
                    <a:lstStyle/>
                    <a:p>
                      <a:endParaRPr lang="tr-TR" dirty="0"/>
                    </a:p>
                  </a:txBody>
                  <a:tcPr/>
                </a:tc>
              </a:tr>
              <a:tr h="370840">
                <a:tc>
                  <a:txBody>
                    <a:bodyPr/>
                    <a:lstStyle/>
                    <a:p>
                      <a:pPr marL="342900" indent="-342900">
                        <a:buNone/>
                      </a:pPr>
                      <a:r>
                        <a:rPr lang="tr-TR" dirty="0" smtClean="0"/>
                        <a:t>1. SINIF</a:t>
                      </a:r>
                      <a:endParaRPr lang="tr-TR" dirty="0"/>
                    </a:p>
                  </a:txBody>
                  <a:tcPr/>
                </a:tc>
                <a:tc>
                  <a:txBody>
                    <a:bodyPr/>
                    <a:lstStyle/>
                    <a:p>
                      <a:pPr algn="ctr"/>
                      <a:r>
                        <a:rPr lang="tr-TR" dirty="0" smtClean="0"/>
                        <a:t>39</a:t>
                      </a:r>
                      <a:endParaRPr lang="tr-TR" dirty="0"/>
                    </a:p>
                  </a:txBody>
                  <a:tcPr>
                    <a:lnR w="12700" cap="flat" cmpd="sng" algn="ctr">
                      <a:solidFill>
                        <a:schemeClr val="tx1"/>
                      </a:solidFill>
                      <a:prstDash val="solid"/>
                      <a:round/>
                      <a:headEnd type="none" w="med" len="med"/>
                      <a:tailEnd type="none" w="med" len="med"/>
                    </a:lnR>
                  </a:tcPr>
                </a:tc>
                <a:tc>
                  <a:txBody>
                    <a:bodyPr/>
                    <a:lstStyle/>
                    <a:p>
                      <a:pPr algn="ctr"/>
                      <a:r>
                        <a:rPr lang="tr-TR" dirty="0" smtClean="0"/>
                        <a:t>37</a:t>
                      </a:r>
                      <a:endParaRPr lang="tr-TR" dirty="0"/>
                    </a:p>
                  </a:txBody>
                  <a:tcPr>
                    <a:lnL w="12700" cap="flat" cmpd="sng" algn="ctr">
                      <a:solidFill>
                        <a:schemeClr val="tx1"/>
                      </a:solidFill>
                      <a:prstDash val="solid"/>
                      <a:round/>
                      <a:headEnd type="none" w="med" len="med"/>
                      <a:tailEnd type="none" w="med" len="med"/>
                    </a:lnL>
                  </a:tcPr>
                </a:tc>
                <a:tc>
                  <a:txBody>
                    <a:bodyPr/>
                    <a:lstStyle/>
                    <a:p>
                      <a:pPr algn="ctr"/>
                      <a:r>
                        <a:rPr lang="tr-TR" dirty="0" smtClean="0"/>
                        <a:t>3</a:t>
                      </a:r>
                      <a:endParaRPr lang="tr-TR" dirty="0"/>
                    </a:p>
                  </a:txBody>
                  <a:tcPr/>
                </a:tc>
                <a:tc>
                  <a:txBody>
                    <a:bodyPr/>
                    <a:lstStyle/>
                    <a:p>
                      <a:pPr algn="ctr"/>
                      <a:r>
                        <a:rPr lang="tr-TR" dirty="0" smtClean="0"/>
                        <a:t>3</a:t>
                      </a:r>
                      <a:endParaRPr lang="tr-TR" dirty="0"/>
                    </a:p>
                  </a:txBody>
                  <a:tcPr/>
                </a:tc>
              </a:tr>
              <a:tr h="370840">
                <a:tc>
                  <a:txBody>
                    <a:bodyPr/>
                    <a:lstStyle/>
                    <a:p>
                      <a:r>
                        <a:rPr lang="tr-TR" dirty="0" smtClean="0"/>
                        <a:t>2. SINIF</a:t>
                      </a:r>
                      <a:endParaRPr lang="tr-TR" dirty="0"/>
                    </a:p>
                  </a:txBody>
                  <a:tcPr/>
                </a:tc>
                <a:tc>
                  <a:txBody>
                    <a:bodyPr/>
                    <a:lstStyle/>
                    <a:p>
                      <a:pPr algn="ctr"/>
                      <a:r>
                        <a:rPr lang="tr-TR" dirty="0" smtClean="0"/>
                        <a:t>40</a:t>
                      </a:r>
                      <a:endParaRPr lang="tr-TR" dirty="0"/>
                    </a:p>
                  </a:txBody>
                  <a:tcPr>
                    <a:lnR w="12700" cap="flat" cmpd="sng" algn="ctr">
                      <a:solidFill>
                        <a:schemeClr val="tx1"/>
                      </a:solidFill>
                      <a:prstDash val="solid"/>
                      <a:round/>
                      <a:headEnd type="none" w="med" len="med"/>
                      <a:tailEnd type="none" w="med" len="med"/>
                    </a:lnR>
                  </a:tcPr>
                </a:tc>
                <a:tc>
                  <a:txBody>
                    <a:bodyPr/>
                    <a:lstStyle/>
                    <a:p>
                      <a:pPr algn="ctr"/>
                      <a:r>
                        <a:rPr lang="tr-TR" dirty="0" smtClean="0"/>
                        <a:t>27</a:t>
                      </a:r>
                      <a:endParaRPr lang="tr-TR" dirty="0"/>
                    </a:p>
                  </a:txBody>
                  <a:tcPr>
                    <a:lnL w="12700" cap="flat" cmpd="sng" algn="ctr">
                      <a:solidFill>
                        <a:schemeClr val="tx1"/>
                      </a:solidFill>
                      <a:prstDash val="solid"/>
                      <a:round/>
                      <a:headEnd type="none" w="med" len="med"/>
                      <a:tailEnd type="none" w="med" len="med"/>
                    </a:lnL>
                  </a:tcPr>
                </a:tc>
                <a:tc>
                  <a:txBody>
                    <a:bodyPr/>
                    <a:lstStyle/>
                    <a:p>
                      <a:pPr algn="ctr"/>
                      <a:r>
                        <a:rPr lang="tr-TR" dirty="0" smtClean="0"/>
                        <a:t>3</a:t>
                      </a:r>
                      <a:endParaRPr lang="tr-TR" dirty="0"/>
                    </a:p>
                  </a:txBody>
                  <a:tcPr/>
                </a:tc>
                <a:tc>
                  <a:txBody>
                    <a:bodyPr/>
                    <a:lstStyle/>
                    <a:p>
                      <a:pPr algn="ctr"/>
                      <a:r>
                        <a:rPr lang="tr-TR" dirty="0" smtClean="0"/>
                        <a:t>3</a:t>
                      </a:r>
                      <a:endParaRPr lang="tr-TR" dirty="0"/>
                    </a:p>
                  </a:txBody>
                  <a:tcPr/>
                </a:tc>
              </a:tr>
              <a:tr h="370840">
                <a:tc>
                  <a:txBody>
                    <a:bodyPr/>
                    <a:lstStyle/>
                    <a:p>
                      <a:r>
                        <a:rPr lang="tr-TR" dirty="0" smtClean="0"/>
                        <a:t>3. SINIF</a:t>
                      </a:r>
                      <a:endParaRPr lang="tr-TR" dirty="0"/>
                    </a:p>
                  </a:txBody>
                  <a:tcPr/>
                </a:tc>
                <a:tc>
                  <a:txBody>
                    <a:bodyPr/>
                    <a:lstStyle/>
                    <a:p>
                      <a:pPr algn="ctr"/>
                      <a:r>
                        <a:rPr lang="tr-TR" dirty="0" smtClean="0"/>
                        <a:t>38</a:t>
                      </a:r>
                      <a:endParaRPr lang="tr-TR" dirty="0"/>
                    </a:p>
                  </a:txBody>
                  <a:tcPr>
                    <a:lnR w="12700" cap="flat" cmpd="sng" algn="ctr">
                      <a:solidFill>
                        <a:schemeClr val="tx1"/>
                      </a:solidFill>
                      <a:prstDash val="solid"/>
                      <a:round/>
                      <a:headEnd type="none" w="med" len="med"/>
                      <a:tailEnd type="none" w="med" len="med"/>
                    </a:lnR>
                  </a:tcPr>
                </a:tc>
                <a:tc>
                  <a:txBody>
                    <a:bodyPr/>
                    <a:lstStyle/>
                    <a:p>
                      <a:pPr algn="ctr"/>
                      <a:r>
                        <a:rPr lang="tr-TR" dirty="0" smtClean="0"/>
                        <a:t>40</a:t>
                      </a:r>
                      <a:endParaRPr lang="tr-TR" dirty="0"/>
                    </a:p>
                  </a:txBody>
                  <a:tcPr>
                    <a:lnL w="12700" cap="flat" cmpd="sng" algn="ctr">
                      <a:solidFill>
                        <a:schemeClr val="tx1"/>
                      </a:solidFill>
                      <a:prstDash val="solid"/>
                      <a:round/>
                      <a:headEnd type="none" w="med" len="med"/>
                      <a:tailEnd type="none" w="med" len="med"/>
                    </a:lnL>
                  </a:tcPr>
                </a:tc>
                <a:tc>
                  <a:txBody>
                    <a:bodyPr/>
                    <a:lstStyle/>
                    <a:p>
                      <a:pPr algn="ctr"/>
                      <a:r>
                        <a:rPr lang="tr-TR" dirty="0" smtClean="0"/>
                        <a:t>4</a:t>
                      </a:r>
                      <a:endParaRPr lang="tr-TR" dirty="0"/>
                    </a:p>
                  </a:txBody>
                  <a:tcPr/>
                </a:tc>
                <a:tc>
                  <a:txBody>
                    <a:bodyPr/>
                    <a:lstStyle/>
                    <a:p>
                      <a:pPr algn="ctr"/>
                      <a:r>
                        <a:rPr lang="tr-TR" dirty="0" smtClean="0"/>
                        <a:t>4</a:t>
                      </a:r>
                      <a:endParaRPr lang="tr-TR" dirty="0"/>
                    </a:p>
                  </a:txBody>
                  <a:tcPr/>
                </a:tc>
              </a:tr>
              <a:tr h="370840">
                <a:tc>
                  <a:txBody>
                    <a:bodyPr/>
                    <a:lstStyle/>
                    <a:p>
                      <a:r>
                        <a:rPr lang="tr-TR" dirty="0" smtClean="0"/>
                        <a:t>4. SINIF</a:t>
                      </a:r>
                      <a:endParaRPr lang="tr-TR" dirty="0"/>
                    </a:p>
                  </a:txBody>
                  <a:tcPr/>
                </a:tc>
                <a:tc>
                  <a:txBody>
                    <a:bodyPr/>
                    <a:lstStyle/>
                    <a:p>
                      <a:pPr algn="ctr"/>
                      <a:r>
                        <a:rPr lang="tr-TR" dirty="0" smtClean="0"/>
                        <a:t>36</a:t>
                      </a:r>
                      <a:endParaRPr lang="tr-TR" dirty="0"/>
                    </a:p>
                  </a:txBody>
                  <a:tcPr>
                    <a:lnR w="12700" cap="flat" cmpd="sng" algn="ctr">
                      <a:solidFill>
                        <a:schemeClr val="tx1"/>
                      </a:solidFill>
                      <a:prstDash val="solid"/>
                      <a:round/>
                      <a:headEnd type="none" w="med" len="med"/>
                      <a:tailEnd type="none" w="med" len="med"/>
                    </a:lnR>
                  </a:tcPr>
                </a:tc>
                <a:tc>
                  <a:txBody>
                    <a:bodyPr/>
                    <a:lstStyle/>
                    <a:p>
                      <a:pPr algn="ctr"/>
                      <a:r>
                        <a:rPr lang="tr-TR" dirty="0" smtClean="0"/>
                        <a:t>26</a:t>
                      </a:r>
                      <a:endParaRPr lang="tr-TR" dirty="0"/>
                    </a:p>
                  </a:txBody>
                  <a:tcPr>
                    <a:lnL w="12700" cap="flat" cmpd="sng" algn="ctr">
                      <a:solidFill>
                        <a:schemeClr val="tx1"/>
                      </a:solidFill>
                      <a:prstDash val="solid"/>
                      <a:round/>
                      <a:headEnd type="none" w="med" len="med"/>
                      <a:tailEnd type="none" w="med" len="med"/>
                    </a:lnL>
                  </a:tcPr>
                </a:tc>
                <a:tc>
                  <a:txBody>
                    <a:bodyPr/>
                    <a:lstStyle/>
                    <a:p>
                      <a:pPr algn="ctr"/>
                      <a:r>
                        <a:rPr lang="tr-TR" dirty="0" smtClean="0"/>
                        <a:t>3</a:t>
                      </a:r>
                      <a:endParaRPr lang="tr-TR" dirty="0"/>
                    </a:p>
                  </a:txBody>
                  <a:tcPr/>
                </a:tc>
                <a:tc>
                  <a:txBody>
                    <a:bodyPr/>
                    <a:lstStyle/>
                    <a:p>
                      <a:pPr algn="ctr"/>
                      <a:r>
                        <a:rPr lang="tr-TR" dirty="0" smtClean="0"/>
                        <a:t>3</a:t>
                      </a:r>
                      <a:endParaRPr lang="tr-TR" dirty="0"/>
                    </a:p>
                  </a:txBody>
                  <a:tcPr/>
                </a:tc>
              </a:tr>
              <a:tr h="370840">
                <a:tc>
                  <a:txBody>
                    <a:bodyPr/>
                    <a:lstStyle/>
                    <a:p>
                      <a:r>
                        <a:rPr lang="tr-TR" dirty="0" smtClean="0"/>
                        <a:t>TOPLAM</a:t>
                      </a:r>
                      <a:endParaRPr lang="tr-TR" dirty="0"/>
                    </a:p>
                  </a:txBody>
                  <a:tcPr/>
                </a:tc>
                <a:tc>
                  <a:txBody>
                    <a:bodyPr/>
                    <a:lstStyle/>
                    <a:p>
                      <a:pPr algn="ctr"/>
                      <a:r>
                        <a:rPr lang="tr-TR" dirty="0" smtClean="0"/>
                        <a:t>153</a:t>
                      </a:r>
                      <a:endParaRPr lang="tr-TR" dirty="0"/>
                    </a:p>
                  </a:txBody>
                  <a:tcPr>
                    <a:lnR w="12700" cap="flat" cmpd="sng" algn="ctr">
                      <a:solidFill>
                        <a:schemeClr val="tx1"/>
                      </a:solidFill>
                      <a:prstDash val="solid"/>
                      <a:round/>
                      <a:headEnd type="none" w="med" len="med"/>
                      <a:tailEnd type="none" w="med" len="med"/>
                    </a:lnR>
                  </a:tcPr>
                </a:tc>
                <a:tc>
                  <a:txBody>
                    <a:bodyPr/>
                    <a:lstStyle/>
                    <a:p>
                      <a:pPr algn="ctr"/>
                      <a:r>
                        <a:rPr lang="tr-TR" dirty="0" smtClean="0"/>
                        <a:t>130</a:t>
                      </a:r>
                      <a:endParaRPr lang="tr-TR" dirty="0"/>
                    </a:p>
                  </a:txBody>
                  <a:tcPr>
                    <a:lnL w="12700" cap="flat" cmpd="sng" algn="ctr">
                      <a:solidFill>
                        <a:schemeClr val="tx1"/>
                      </a:solidFill>
                      <a:prstDash val="solid"/>
                      <a:round/>
                      <a:headEnd type="none" w="med" len="med"/>
                      <a:tailEnd type="none" w="med" len="med"/>
                    </a:lnL>
                  </a:tcPr>
                </a:tc>
                <a:tc>
                  <a:txBody>
                    <a:bodyPr/>
                    <a:lstStyle/>
                    <a:p>
                      <a:pPr algn="ctr"/>
                      <a:r>
                        <a:rPr lang="tr-TR" dirty="0" smtClean="0"/>
                        <a:t>13</a:t>
                      </a:r>
                      <a:endParaRPr lang="tr-TR" dirty="0"/>
                    </a:p>
                  </a:txBody>
                  <a:tcPr/>
                </a:tc>
                <a:tc>
                  <a:txBody>
                    <a:bodyPr/>
                    <a:lstStyle/>
                    <a:p>
                      <a:pPr algn="ctr"/>
                      <a:r>
                        <a:rPr lang="tr-TR" dirty="0" smtClean="0"/>
                        <a:t>13</a:t>
                      </a:r>
                      <a:endParaRPr lang="tr-TR" dirty="0"/>
                    </a:p>
                  </a:txBody>
                  <a:tcPr/>
                </a:tc>
              </a:tr>
            </a:tbl>
          </a:graphicData>
        </a:graphic>
      </p:graphicFrame>
      <p:sp>
        <p:nvSpPr>
          <p:cNvPr id="61488" name="Slayt Numarası Yer Tutucusu 3"/>
          <p:cNvSpPr>
            <a:spLocks noGrp="1"/>
          </p:cNvSpPr>
          <p:nvPr>
            <p:ph type="sldNum" sz="quarter" idx="12"/>
          </p:nvPr>
        </p:nvSpPr>
        <p:spPr>
          <a:xfrm>
            <a:off x="5589588" y="8326438"/>
            <a:ext cx="1152525" cy="635000"/>
          </a:xfrm>
          <a:noFill/>
        </p:spPr>
        <p:txBody>
          <a:bodyPr/>
          <a:lstStyle/>
          <a:p>
            <a:fld id="{3FDDCDBA-F95C-4013-82CF-8D63F60E2568}" type="slidenum">
              <a:rPr lang="tr-TR" smtClean="0">
                <a:cs typeface="Arial" charset="0"/>
              </a:rPr>
              <a:pPr/>
              <a:t>23</a:t>
            </a:fld>
            <a:endParaRPr lang="tr-TR" smtClean="0">
              <a:cs typeface="Arial" charset="0"/>
            </a:endParaRPr>
          </a:p>
        </p:txBody>
      </p:sp>
      <p:sp>
        <p:nvSpPr>
          <p:cNvPr id="61489" name="Metin kutusu 12"/>
          <p:cNvSpPr txBox="1">
            <a:spLocks noChangeArrowheads="1"/>
          </p:cNvSpPr>
          <p:nvPr/>
        </p:nvSpPr>
        <p:spPr bwMode="auto">
          <a:xfrm>
            <a:off x="476250" y="4787900"/>
            <a:ext cx="5832475" cy="369888"/>
          </a:xfrm>
          <a:prstGeom prst="rect">
            <a:avLst/>
          </a:prstGeom>
          <a:noFill/>
          <a:ln w="9525">
            <a:noFill/>
            <a:miter lim="800000"/>
            <a:headEnd/>
            <a:tailEnd/>
          </a:ln>
        </p:spPr>
        <p:txBody>
          <a:bodyPr>
            <a:spAutoFit/>
          </a:bodyPr>
          <a:lstStyle/>
          <a:p>
            <a:r>
              <a:rPr lang="tr-TR"/>
              <a:t>       EĞİTİM ÖĞRETİME YARDIMCI FAALİYETLER</a:t>
            </a:r>
          </a:p>
        </p:txBody>
      </p:sp>
      <p:graphicFrame>
        <p:nvGraphicFramePr>
          <p:cNvPr id="14" name="Tablo 13"/>
          <p:cNvGraphicFramePr>
            <a:graphicFrameLocks noGrp="1"/>
          </p:cNvGraphicFramePr>
          <p:nvPr/>
        </p:nvGraphicFramePr>
        <p:xfrm>
          <a:off x="188913" y="5353050"/>
          <a:ext cx="6119812" cy="3108325"/>
        </p:xfrm>
        <a:graphic>
          <a:graphicData uri="http://schemas.openxmlformats.org/drawingml/2006/table">
            <a:tbl>
              <a:tblPr/>
              <a:tblGrid>
                <a:gridCol w="2160587"/>
                <a:gridCol w="3959225"/>
              </a:tblGrid>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Faaliyet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Okulda yürütülen egzersizler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Satranç-Masa Tenisi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Okulda açılan kurslar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Badminton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Okulda bulunan sosyal kulüpler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Okulda yürütülen projeler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Geri kazanım p.Öğretmenim bize gel P.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6 Grup"/>
          <p:cNvGrpSpPr>
            <a:grpSpLocks/>
          </p:cNvGrpSpPr>
          <p:nvPr/>
        </p:nvGrpSpPr>
        <p:grpSpPr bwMode="auto">
          <a:xfrm>
            <a:off x="476250" y="0"/>
            <a:ext cx="6121400" cy="874713"/>
            <a:chOff x="476672" y="0"/>
            <a:chExt cx="4569991" cy="1049338"/>
          </a:xfrm>
        </p:grpSpPr>
        <p:sp>
          <p:nvSpPr>
            <p:cNvPr id="8" name="Rectangle 5"/>
            <p:cNvSpPr>
              <a:spLocks noChangeArrowheads="1"/>
            </p:cNvSpPr>
            <p:nvPr/>
          </p:nvSpPr>
          <p:spPr bwMode="auto">
            <a:xfrm>
              <a:off x="1979459" y="209487"/>
              <a:ext cx="3067204" cy="664644"/>
            </a:xfrm>
            <a:prstGeom prst="rect">
              <a:avLst/>
            </a:prstGeom>
            <a:noFill/>
            <a:ln w="9525">
              <a:noFill/>
              <a:miter lim="800000"/>
              <a:headEnd/>
              <a:tailEnd/>
            </a:ln>
            <a:effectLst/>
          </p:spPr>
          <p:txBody>
            <a:bodyPr anchor="ctr"/>
            <a:lstStyle/>
            <a:p>
              <a:pPr algn="ctr">
                <a:defRPr/>
              </a:pPr>
              <a:r>
                <a:rPr lang="tr-TR" dirty="0">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62515" name="Picture 7" descr="amblem">
              <a:hlinkClick r:id="" action="ppaction://noaction">
                <a:snd r:embed="rId3" name="BRAHMS.WAV"/>
              </a:hlinkClick>
            </p:cNvPr>
            <p:cNvPicPr>
              <a:picLocks noChangeAspect="1" noChangeArrowheads="1" noCrop="1"/>
            </p:cNvPicPr>
            <p:nvPr/>
          </p:nvPicPr>
          <p:blipFill>
            <a:blip r:embed="rId4"/>
            <a:srcRect/>
            <a:stretch>
              <a:fillRect/>
            </a:stretch>
          </p:blipFill>
          <p:spPr bwMode="auto">
            <a:xfrm>
              <a:off x="476672" y="0"/>
              <a:ext cx="1905000" cy="1049338"/>
            </a:xfrm>
            <a:prstGeom prst="rect">
              <a:avLst/>
            </a:prstGeom>
            <a:noFill/>
            <a:ln w="9525">
              <a:noFill/>
              <a:miter lim="800000"/>
              <a:headEnd/>
              <a:tailEnd/>
            </a:ln>
          </p:spPr>
        </p:pic>
      </p:grpSp>
      <p:sp>
        <p:nvSpPr>
          <p:cNvPr id="62466" name="Slayt Numarası Yer Tutucusu 1"/>
          <p:cNvSpPr>
            <a:spLocks noGrp="1"/>
          </p:cNvSpPr>
          <p:nvPr>
            <p:ph type="sldNum" sz="quarter" idx="12"/>
          </p:nvPr>
        </p:nvSpPr>
        <p:spPr>
          <a:noFill/>
        </p:spPr>
        <p:txBody>
          <a:bodyPr/>
          <a:lstStyle/>
          <a:p>
            <a:fld id="{89DE7FA4-63D5-4FBA-A8DD-19D4B82D40BD}" type="slidenum">
              <a:rPr lang="tr-TR" smtClean="0">
                <a:cs typeface="Arial" charset="0"/>
              </a:rPr>
              <a:pPr/>
              <a:t>24</a:t>
            </a:fld>
            <a:endParaRPr lang="tr-TR" smtClean="0">
              <a:cs typeface="Arial" charset="0"/>
            </a:endParaRPr>
          </a:p>
        </p:txBody>
      </p:sp>
      <p:graphicFrame>
        <p:nvGraphicFramePr>
          <p:cNvPr id="3" name="Tablo 2"/>
          <p:cNvGraphicFramePr>
            <a:graphicFrameLocks noGrp="1"/>
          </p:cNvGraphicFramePr>
          <p:nvPr/>
        </p:nvGraphicFramePr>
        <p:xfrm>
          <a:off x="558800" y="1074738"/>
          <a:ext cx="5749925" cy="5519737"/>
        </p:xfrm>
        <a:graphic>
          <a:graphicData uri="http://schemas.openxmlformats.org/drawingml/2006/table">
            <a:tbl>
              <a:tblPr firstRow="1" bandRow="1">
                <a:tableStyleId>{5940675A-B579-460E-94D1-54222C63F5DA}</a:tableStyleId>
              </a:tblPr>
              <a:tblGrid>
                <a:gridCol w="2093450"/>
                <a:gridCol w="3656664"/>
              </a:tblGrid>
              <a:tr h="394277">
                <a:tc>
                  <a:txBody>
                    <a:bodyPr/>
                    <a:lstStyle/>
                    <a:p>
                      <a:r>
                        <a:rPr lang="tr-TR" dirty="0" smtClean="0"/>
                        <a:t>1-A</a:t>
                      </a:r>
                      <a:endParaRPr lang="tr-TR" dirty="0"/>
                    </a:p>
                  </a:txBody>
                  <a:tcPr/>
                </a:tc>
                <a:tc>
                  <a:txBody>
                    <a:bodyPr/>
                    <a:lstStyle/>
                    <a:p>
                      <a:r>
                        <a:rPr lang="tr-TR" dirty="0" smtClean="0"/>
                        <a:t>Mustafa</a:t>
                      </a:r>
                      <a:r>
                        <a:rPr lang="tr-TR" baseline="0" dirty="0" smtClean="0"/>
                        <a:t> Mesut YAĞIZ</a:t>
                      </a:r>
                      <a:endParaRPr lang="tr-TR" dirty="0"/>
                    </a:p>
                  </a:txBody>
                  <a:tcPr/>
                </a:tc>
              </a:tr>
              <a:tr h="394277">
                <a:tc>
                  <a:txBody>
                    <a:bodyPr/>
                    <a:lstStyle/>
                    <a:p>
                      <a:r>
                        <a:rPr lang="tr-TR" dirty="0" smtClean="0"/>
                        <a:t>1-B</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Gülşen</a:t>
                      </a:r>
                      <a:r>
                        <a:rPr lang="tr-TR" baseline="0" dirty="0" smtClean="0"/>
                        <a:t> AYDOĞAN</a:t>
                      </a:r>
                      <a:endParaRPr lang="tr-TR" dirty="0"/>
                    </a:p>
                  </a:txBody>
                  <a:tcPr/>
                </a:tc>
              </a:tr>
              <a:tr h="394277">
                <a:tc>
                  <a:txBody>
                    <a:bodyPr/>
                    <a:lstStyle/>
                    <a:p>
                      <a:r>
                        <a:rPr lang="tr-TR" dirty="0" smtClean="0"/>
                        <a:t>1-C</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İclal</a:t>
                      </a:r>
                      <a:r>
                        <a:rPr lang="tr-TR" baseline="0" dirty="0" smtClean="0"/>
                        <a:t> SÖNMEZ</a:t>
                      </a:r>
                      <a:endParaRPr lang="tr-TR" dirty="0"/>
                    </a:p>
                  </a:txBody>
                  <a:tcPr/>
                </a:tc>
              </a:tr>
              <a:tr h="394277">
                <a:tc>
                  <a:txBody>
                    <a:bodyPr/>
                    <a:lstStyle/>
                    <a:p>
                      <a:r>
                        <a:rPr lang="tr-TR" dirty="0" smtClean="0"/>
                        <a:t>2-A</a:t>
                      </a:r>
                      <a:endParaRPr lang="tr-TR" dirty="0"/>
                    </a:p>
                  </a:txBody>
                  <a:tcPr/>
                </a:tc>
                <a:tc>
                  <a:txBody>
                    <a:bodyPr/>
                    <a:lstStyle/>
                    <a:p>
                      <a:r>
                        <a:rPr lang="tr-TR" dirty="0" smtClean="0"/>
                        <a:t>Özlem</a:t>
                      </a:r>
                      <a:r>
                        <a:rPr lang="tr-TR" baseline="0" dirty="0" smtClean="0"/>
                        <a:t> AKÇAN</a:t>
                      </a:r>
                      <a:endParaRPr lang="tr-TR" dirty="0"/>
                    </a:p>
                  </a:txBody>
                  <a:tcPr/>
                </a:tc>
              </a:tr>
              <a:tr h="394277">
                <a:tc>
                  <a:txBody>
                    <a:bodyPr/>
                    <a:lstStyle/>
                    <a:p>
                      <a:r>
                        <a:rPr lang="tr-TR" dirty="0" smtClean="0"/>
                        <a:t>2-B</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Ferhat</a:t>
                      </a:r>
                      <a:r>
                        <a:rPr lang="tr-TR" baseline="0" dirty="0" smtClean="0"/>
                        <a:t> TURĞUT</a:t>
                      </a:r>
                      <a:endParaRPr lang="tr-TR" dirty="0" smtClean="0"/>
                    </a:p>
                  </a:txBody>
                  <a:tcPr/>
                </a:tc>
              </a:tr>
              <a:tr h="394277">
                <a:tc>
                  <a:txBody>
                    <a:bodyPr/>
                    <a:lstStyle/>
                    <a:p>
                      <a:r>
                        <a:rPr lang="tr-TR" dirty="0" smtClean="0"/>
                        <a:t>2-C</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Müşerref</a:t>
                      </a:r>
                      <a:r>
                        <a:rPr lang="tr-TR" baseline="0" dirty="0" smtClean="0"/>
                        <a:t> BATMAZ</a:t>
                      </a:r>
                      <a:endParaRPr lang="tr-TR" dirty="0" smtClean="0"/>
                    </a:p>
                  </a:txBody>
                  <a:tcPr/>
                </a:tc>
              </a:tr>
              <a:tr h="394277">
                <a:tc>
                  <a:txBody>
                    <a:bodyPr/>
                    <a:lstStyle/>
                    <a:p>
                      <a:r>
                        <a:rPr lang="tr-TR" dirty="0" smtClean="0"/>
                        <a:t>3-A</a:t>
                      </a:r>
                      <a:endParaRPr lang="tr-TR" dirty="0"/>
                    </a:p>
                  </a:txBody>
                  <a:tcPr/>
                </a:tc>
                <a:tc>
                  <a:txBody>
                    <a:bodyPr/>
                    <a:lstStyle/>
                    <a:p>
                      <a:r>
                        <a:rPr lang="tr-TR" dirty="0" err="1" smtClean="0"/>
                        <a:t>Dila</a:t>
                      </a:r>
                      <a:r>
                        <a:rPr lang="tr-TR" baseline="0" dirty="0" smtClean="0"/>
                        <a:t> KURTOĞLU</a:t>
                      </a:r>
                      <a:endParaRPr lang="tr-TR" dirty="0"/>
                    </a:p>
                  </a:txBody>
                  <a:tcPr/>
                </a:tc>
              </a:tr>
              <a:tr h="394277">
                <a:tc>
                  <a:txBody>
                    <a:bodyPr/>
                    <a:lstStyle/>
                    <a:p>
                      <a:r>
                        <a:rPr lang="tr-TR" dirty="0" smtClean="0"/>
                        <a:t>3-B</a:t>
                      </a:r>
                      <a:endParaRPr lang="tr-TR" dirty="0"/>
                    </a:p>
                  </a:txBody>
                  <a:tcPr/>
                </a:tc>
                <a:tc>
                  <a:txBody>
                    <a:bodyPr/>
                    <a:lstStyle/>
                    <a:p>
                      <a:r>
                        <a:rPr lang="tr-TR" dirty="0" smtClean="0"/>
                        <a:t>Semra</a:t>
                      </a:r>
                      <a:r>
                        <a:rPr lang="tr-TR" baseline="0" dirty="0" smtClean="0"/>
                        <a:t> Rahşan MERT</a:t>
                      </a:r>
                      <a:endParaRPr lang="tr-TR" dirty="0"/>
                    </a:p>
                  </a:txBody>
                  <a:tcPr/>
                </a:tc>
              </a:tr>
              <a:tr h="394277">
                <a:tc>
                  <a:txBody>
                    <a:bodyPr/>
                    <a:lstStyle/>
                    <a:p>
                      <a:r>
                        <a:rPr lang="tr-TR" dirty="0" smtClean="0"/>
                        <a:t>3-C</a:t>
                      </a:r>
                      <a:endParaRPr lang="tr-TR" dirty="0"/>
                    </a:p>
                  </a:txBody>
                  <a:tcPr/>
                </a:tc>
                <a:tc>
                  <a:txBody>
                    <a:bodyPr/>
                    <a:lstStyle/>
                    <a:p>
                      <a:r>
                        <a:rPr lang="tr-TR" dirty="0" smtClean="0"/>
                        <a:t>Meltem</a:t>
                      </a:r>
                      <a:r>
                        <a:rPr lang="tr-TR" baseline="0" dirty="0" smtClean="0"/>
                        <a:t> ÖZTÜRK</a:t>
                      </a:r>
                      <a:endParaRPr lang="tr-TR" dirty="0"/>
                    </a:p>
                  </a:txBody>
                  <a:tcPr/>
                </a:tc>
              </a:tr>
              <a:tr h="394277">
                <a:tc>
                  <a:txBody>
                    <a:bodyPr/>
                    <a:lstStyle/>
                    <a:p>
                      <a:r>
                        <a:rPr lang="tr-TR" dirty="0" smtClean="0"/>
                        <a:t>3-D</a:t>
                      </a:r>
                      <a:endParaRPr lang="tr-TR" dirty="0"/>
                    </a:p>
                  </a:txBody>
                  <a:tcPr/>
                </a:tc>
                <a:tc>
                  <a:txBody>
                    <a:bodyPr/>
                    <a:lstStyle/>
                    <a:p>
                      <a:r>
                        <a:rPr lang="tr-TR" dirty="0" smtClean="0"/>
                        <a:t>Berna</a:t>
                      </a:r>
                      <a:r>
                        <a:rPr lang="tr-TR" baseline="0" dirty="0" smtClean="0"/>
                        <a:t> KOÇ ANTAKLI</a:t>
                      </a:r>
                      <a:endParaRPr lang="tr-TR" dirty="0"/>
                    </a:p>
                  </a:txBody>
                  <a:tcPr/>
                </a:tc>
              </a:tr>
              <a:tr h="394277">
                <a:tc>
                  <a:txBody>
                    <a:bodyPr/>
                    <a:lstStyle/>
                    <a:p>
                      <a:r>
                        <a:rPr lang="tr-TR" dirty="0" smtClean="0"/>
                        <a:t>4-A</a:t>
                      </a:r>
                      <a:endParaRPr lang="tr-TR" dirty="0"/>
                    </a:p>
                  </a:txBody>
                  <a:tcPr/>
                </a:tc>
                <a:tc>
                  <a:txBody>
                    <a:bodyPr/>
                    <a:lstStyle/>
                    <a:p>
                      <a:r>
                        <a:rPr lang="tr-TR" dirty="0" smtClean="0"/>
                        <a:t>Emine</a:t>
                      </a:r>
                      <a:r>
                        <a:rPr lang="tr-TR" baseline="0" dirty="0" smtClean="0"/>
                        <a:t> TOKLU</a:t>
                      </a:r>
                      <a:endParaRPr lang="tr-TR" dirty="0"/>
                    </a:p>
                  </a:txBody>
                  <a:tcPr/>
                </a:tc>
              </a:tr>
              <a:tr h="394277">
                <a:tc>
                  <a:txBody>
                    <a:bodyPr/>
                    <a:lstStyle/>
                    <a:p>
                      <a:r>
                        <a:rPr lang="tr-TR" dirty="0" smtClean="0"/>
                        <a:t>4-B</a:t>
                      </a:r>
                      <a:endParaRPr lang="tr-TR" dirty="0"/>
                    </a:p>
                  </a:txBody>
                  <a:tcPr/>
                </a:tc>
                <a:tc>
                  <a:txBody>
                    <a:bodyPr/>
                    <a:lstStyle/>
                    <a:p>
                      <a:r>
                        <a:rPr lang="tr-TR" dirty="0" smtClean="0"/>
                        <a:t>Fevzi</a:t>
                      </a:r>
                      <a:r>
                        <a:rPr lang="tr-TR" baseline="0" dirty="0" smtClean="0"/>
                        <a:t> ŞAYLI</a:t>
                      </a:r>
                      <a:endParaRPr lang="tr-TR" dirty="0"/>
                    </a:p>
                  </a:txBody>
                  <a:tcPr/>
                </a:tc>
              </a:tr>
              <a:tr h="394277">
                <a:tc>
                  <a:txBody>
                    <a:bodyPr/>
                    <a:lstStyle/>
                    <a:p>
                      <a:r>
                        <a:rPr lang="tr-TR" dirty="0" smtClean="0"/>
                        <a:t>4-C</a:t>
                      </a:r>
                      <a:endParaRPr lang="tr-TR" dirty="0"/>
                    </a:p>
                  </a:txBody>
                  <a:tcPr/>
                </a:tc>
                <a:tc>
                  <a:txBody>
                    <a:bodyPr/>
                    <a:lstStyle/>
                    <a:p>
                      <a:r>
                        <a:rPr lang="tr-TR" dirty="0" smtClean="0"/>
                        <a:t>Ali</a:t>
                      </a:r>
                      <a:r>
                        <a:rPr lang="tr-TR" baseline="0" dirty="0" smtClean="0"/>
                        <a:t> Rıza BEYCİOĞLU</a:t>
                      </a:r>
                      <a:endParaRPr lang="tr-TR" dirty="0"/>
                    </a:p>
                  </a:txBody>
                  <a:tcPr/>
                </a:tc>
              </a:tr>
              <a:tr h="394277">
                <a:tc>
                  <a:txBody>
                    <a:bodyPr/>
                    <a:lstStyle/>
                    <a:p>
                      <a:r>
                        <a:rPr lang="tr-TR" dirty="0" smtClean="0"/>
                        <a:t>İNGİLİZCE</a:t>
                      </a:r>
                      <a:endParaRPr lang="tr-TR" dirty="0"/>
                    </a:p>
                  </a:txBody>
                  <a:tcPr/>
                </a:tc>
                <a:tc>
                  <a:txBody>
                    <a:bodyPr/>
                    <a:lstStyle/>
                    <a:p>
                      <a:r>
                        <a:rPr lang="tr-TR" dirty="0" smtClean="0"/>
                        <a:t>FERHAT BALOĞLU</a:t>
                      </a:r>
                      <a:endParaRPr lang="tr-TR"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descr="%90"/>
          <p:cNvSpPr>
            <a:spLocks noGrp="1" noChangeArrowheads="1"/>
          </p:cNvSpPr>
          <p:nvPr>
            <p:ph type="body" idx="1"/>
          </p:nvPr>
        </p:nvSpPr>
        <p:spPr>
          <a:xfrm>
            <a:off x="765175" y="1908175"/>
            <a:ext cx="5832475" cy="6408738"/>
          </a:xfrm>
          <a:gradFill rotWithShape="0">
            <a:gsLst>
              <a:gs pos="0">
                <a:srgbClr val="FFFFFF"/>
              </a:gs>
              <a:gs pos="100000">
                <a:srgbClr val="CCFF99"/>
              </a:gs>
            </a:gsLst>
            <a:lin ang="2700000" scaled="1"/>
          </a:gradFill>
        </p:spPr>
        <p:txBody>
          <a:bodyPr/>
          <a:lstStyle/>
          <a:p>
            <a:pPr eaLnBrk="1" hangingPunct="1">
              <a:buFontTx/>
              <a:buNone/>
            </a:pPr>
            <a:r>
              <a:rPr lang="tr-TR" sz="1800" b="1" smtClean="0"/>
              <a:t>     </a:t>
            </a:r>
          </a:p>
          <a:p>
            <a:pPr eaLnBrk="1" hangingPunct="1">
              <a:buFontTx/>
              <a:buNone/>
            </a:pPr>
            <a:endParaRPr lang="tr-TR" sz="1800" b="1" smtClean="0"/>
          </a:p>
          <a:p>
            <a:pPr eaLnBrk="1" hangingPunct="1">
              <a:buFontTx/>
              <a:buNone/>
            </a:pPr>
            <a:r>
              <a:rPr lang="tr-TR" sz="1800" b="1" smtClean="0"/>
              <a:t>2015-2016 Öğretim Yılı </a:t>
            </a:r>
          </a:p>
          <a:p>
            <a:pPr eaLnBrk="1" hangingPunct="1">
              <a:buFontTx/>
              <a:buNone/>
            </a:pPr>
            <a:r>
              <a:rPr lang="tr-TR" sz="1800" b="1" smtClean="0"/>
              <a:t>Okulun Sorunları:</a:t>
            </a:r>
          </a:p>
          <a:p>
            <a:pPr eaLnBrk="1" hangingPunct="1"/>
            <a:endParaRPr lang="tr-TR" sz="1800" b="1" smtClean="0"/>
          </a:p>
          <a:p>
            <a:pPr eaLnBrk="1" hangingPunct="1">
              <a:buFontTx/>
              <a:buNone/>
            </a:pPr>
            <a:endParaRPr lang="tr-TR" sz="1600" b="1" smtClean="0"/>
          </a:p>
          <a:p>
            <a:pPr eaLnBrk="1" hangingPunct="1"/>
            <a:r>
              <a:rPr lang="tr-TR" sz="1600" b="1" smtClean="0"/>
              <a:t>Sınıflarda teknolojik donanımların güçlendirilmesi.</a:t>
            </a:r>
          </a:p>
          <a:p>
            <a:pPr eaLnBrk="1" hangingPunct="1"/>
            <a:endParaRPr lang="tr-TR" sz="1600" b="1" smtClean="0"/>
          </a:p>
          <a:p>
            <a:pPr eaLnBrk="1" hangingPunct="1"/>
            <a:r>
              <a:rPr lang="tr-TR" sz="1600" b="1" smtClean="0"/>
              <a:t>Öğretmen sirkülasyonun çok olması.</a:t>
            </a:r>
          </a:p>
          <a:p>
            <a:pPr eaLnBrk="1" hangingPunct="1"/>
            <a:endParaRPr lang="tr-TR" sz="1600" b="1" smtClean="0"/>
          </a:p>
          <a:p>
            <a:pPr eaLnBrk="1" hangingPunct="1"/>
            <a:r>
              <a:rPr lang="tr-TR" sz="1600" b="1" smtClean="0"/>
              <a:t>Kullanılabilir sosyal faaliyet alanın azlığı.</a:t>
            </a:r>
          </a:p>
          <a:p>
            <a:pPr eaLnBrk="1" hangingPunct="1"/>
            <a:endParaRPr lang="tr-TR" sz="1600" b="1" smtClean="0"/>
          </a:p>
          <a:p>
            <a:pPr eaLnBrk="1" hangingPunct="1"/>
            <a:r>
              <a:rPr lang="tr-TR" sz="1600" b="1" smtClean="0"/>
              <a:t>Laboratuar ve kütüphane olmaması </a:t>
            </a:r>
          </a:p>
          <a:p>
            <a:pPr eaLnBrk="1" hangingPunct="1"/>
            <a:endParaRPr lang="tr-TR" sz="1600" b="1" smtClean="0"/>
          </a:p>
          <a:p>
            <a:pPr eaLnBrk="1" hangingPunct="1"/>
            <a:endParaRPr lang="tr-TR" sz="1600" b="1" smtClean="0"/>
          </a:p>
          <a:p>
            <a:pPr eaLnBrk="1" hangingPunct="1"/>
            <a:endParaRPr lang="tr-TR" sz="1600" b="1" smtClean="0"/>
          </a:p>
        </p:txBody>
      </p:sp>
      <p:grpSp>
        <p:nvGrpSpPr>
          <p:cNvPr id="64514" name="18 Grup"/>
          <p:cNvGrpSpPr>
            <a:grpSpLocks/>
          </p:cNvGrpSpPr>
          <p:nvPr/>
        </p:nvGrpSpPr>
        <p:grpSpPr bwMode="auto">
          <a:xfrm>
            <a:off x="1979613" y="0"/>
            <a:ext cx="4878387" cy="1049338"/>
            <a:chOff x="1979613" y="0"/>
            <a:chExt cx="4878387" cy="1049338"/>
          </a:xfrm>
        </p:grpSpPr>
        <p:sp>
          <p:nvSpPr>
            <p:cNvPr id="20" name="Rectangle 5"/>
            <p:cNvSpPr>
              <a:spLocks noChangeArrowheads="1"/>
            </p:cNvSpPr>
            <p:nvPr/>
          </p:nvSpPr>
          <p:spPr bwMode="auto">
            <a:xfrm>
              <a:off x="1979613" y="209550"/>
              <a:ext cx="3067050" cy="665163"/>
            </a:xfrm>
            <a:prstGeom prst="rect">
              <a:avLst/>
            </a:prstGeom>
            <a:noFill/>
            <a:ln w="9525">
              <a:noFill/>
              <a:miter lim="800000"/>
              <a:headEnd/>
              <a:tailEnd/>
            </a:ln>
            <a:effectLst/>
          </p:spPr>
          <p:txBody>
            <a:bodyPr anchor="ctr"/>
            <a:lstStyle/>
            <a:p>
              <a:pPr algn="ctr">
                <a:defRPr/>
              </a:pPr>
              <a:r>
                <a:rPr lang="tr-TR" b="1" dirty="0">
                  <a:solidFill>
                    <a:srgbClr val="003399"/>
                  </a:solidFill>
                  <a:effectLst>
                    <a:outerShdw blurRad="38100" dist="38100" dir="2700000" algn="tl">
                      <a:srgbClr val="C0C0C0"/>
                    </a:outerShdw>
                  </a:effectLst>
                  <a:latin typeface="Tahoma" pitchFamily="34" charset="0"/>
                  <a:cs typeface="+mn-cs"/>
                </a:rPr>
                <a:t>23 NİSAN İLKOKULU</a:t>
              </a:r>
            </a:p>
          </p:txBody>
        </p:sp>
        <p:pic>
          <p:nvPicPr>
            <p:cNvPr id="64518" name="Picture 7" descr="amblem">
              <a:hlinkClick r:id="" action="ppaction://noaction">
                <a:snd r:embed="rId3" name="BRAHMS.WAV"/>
              </a:hlinkClick>
            </p:cNvPr>
            <p:cNvPicPr>
              <a:picLocks noChangeAspect="1" noChangeArrowheads="1" noCrop="1"/>
            </p:cNvPicPr>
            <p:nvPr/>
          </p:nvPicPr>
          <p:blipFill>
            <a:blip r:embed="rId4"/>
            <a:srcRect/>
            <a:stretch>
              <a:fillRect/>
            </a:stretch>
          </p:blipFill>
          <p:spPr bwMode="auto">
            <a:xfrm>
              <a:off x="4953000" y="0"/>
              <a:ext cx="1905000" cy="1049338"/>
            </a:xfrm>
            <a:prstGeom prst="rect">
              <a:avLst/>
            </a:prstGeom>
            <a:noFill/>
            <a:ln w="9525">
              <a:noFill/>
              <a:miter lim="800000"/>
              <a:headEnd/>
              <a:tailEnd/>
            </a:ln>
          </p:spPr>
        </p:pic>
      </p:grpSp>
      <p:sp>
        <p:nvSpPr>
          <p:cNvPr id="64515" name="Metin kutusu 1"/>
          <p:cNvSpPr txBox="1">
            <a:spLocks noChangeArrowheads="1"/>
          </p:cNvSpPr>
          <p:nvPr/>
        </p:nvSpPr>
        <p:spPr bwMode="auto">
          <a:xfrm>
            <a:off x="846138" y="1239838"/>
            <a:ext cx="2667000" cy="676275"/>
          </a:xfrm>
          <a:prstGeom prst="rect">
            <a:avLst/>
          </a:prstGeom>
          <a:noFill/>
          <a:ln w="9525">
            <a:noFill/>
            <a:miter lim="800000"/>
            <a:headEnd/>
            <a:tailEnd/>
          </a:ln>
        </p:spPr>
        <p:txBody>
          <a:bodyPr>
            <a:spAutoFit/>
          </a:bodyPr>
          <a:lstStyle/>
          <a:p>
            <a:r>
              <a:rPr lang="tr-TR" sz="2000" b="1"/>
              <a:t>V. BÖLÜM</a:t>
            </a:r>
          </a:p>
          <a:p>
            <a:endParaRPr lang="tr-TR"/>
          </a:p>
        </p:txBody>
      </p:sp>
      <p:sp>
        <p:nvSpPr>
          <p:cNvPr id="64516" name="Slayt Numarası Yer Tutucusu 1"/>
          <p:cNvSpPr>
            <a:spLocks noGrp="1"/>
          </p:cNvSpPr>
          <p:nvPr>
            <p:ph type="sldNum" sz="quarter" idx="12"/>
          </p:nvPr>
        </p:nvSpPr>
        <p:spPr>
          <a:noFill/>
        </p:spPr>
        <p:txBody>
          <a:bodyPr/>
          <a:lstStyle/>
          <a:p>
            <a:fld id="{5563A2C1-7F66-4058-9BA9-5503773167D8}" type="slidenum">
              <a:rPr lang="tr-TR" smtClean="0">
                <a:cs typeface="Arial" charset="0"/>
              </a:rPr>
              <a:pPr/>
              <a:t>25</a:t>
            </a:fld>
            <a:endParaRPr lang="tr-TR" smtClean="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Metin kutusu 3"/>
          <p:cNvSpPr txBox="1">
            <a:spLocks noChangeArrowheads="1"/>
          </p:cNvSpPr>
          <p:nvPr/>
        </p:nvSpPr>
        <p:spPr bwMode="auto">
          <a:xfrm>
            <a:off x="2319338" y="1106488"/>
            <a:ext cx="2787650" cy="369887"/>
          </a:xfrm>
          <a:prstGeom prst="rect">
            <a:avLst/>
          </a:prstGeom>
          <a:noFill/>
          <a:ln w="9525">
            <a:noFill/>
            <a:miter lim="800000"/>
            <a:headEnd/>
            <a:tailEnd/>
          </a:ln>
        </p:spPr>
        <p:txBody>
          <a:bodyPr wrap="none">
            <a:spAutoFit/>
          </a:bodyPr>
          <a:lstStyle/>
          <a:p>
            <a:r>
              <a:rPr lang="tr-TR"/>
              <a:t>AİLE EĞİTİMİ SEMİNERİ</a:t>
            </a:r>
          </a:p>
        </p:txBody>
      </p:sp>
      <p:sp>
        <p:nvSpPr>
          <p:cNvPr id="66562" name="Metin kutusu 4"/>
          <p:cNvSpPr txBox="1">
            <a:spLocks noChangeArrowheads="1"/>
          </p:cNvSpPr>
          <p:nvPr/>
        </p:nvSpPr>
        <p:spPr bwMode="auto">
          <a:xfrm>
            <a:off x="2000250" y="4929188"/>
            <a:ext cx="3032125" cy="369887"/>
          </a:xfrm>
          <a:prstGeom prst="rect">
            <a:avLst/>
          </a:prstGeom>
          <a:noFill/>
          <a:ln w="9525">
            <a:noFill/>
            <a:miter lim="800000"/>
            <a:headEnd/>
            <a:tailEnd/>
          </a:ln>
        </p:spPr>
        <p:txBody>
          <a:bodyPr wrap="none">
            <a:spAutoFit/>
          </a:bodyPr>
          <a:lstStyle/>
          <a:p>
            <a:r>
              <a:rPr lang="tr-TR"/>
              <a:t>ÇOCUK İHMALİ SEMİNERİ</a:t>
            </a:r>
          </a:p>
        </p:txBody>
      </p:sp>
      <p:sp>
        <p:nvSpPr>
          <p:cNvPr id="66563" name="Metin kutusu 5"/>
          <p:cNvSpPr txBox="1">
            <a:spLocks noChangeArrowheads="1"/>
          </p:cNvSpPr>
          <p:nvPr/>
        </p:nvSpPr>
        <p:spPr bwMode="auto">
          <a:xfrm>
            <a:off x="692150" y="500063"/>
            <a:ext cx="1438275" cy="400050"/>
          </a:xfrm>
          <a:prstGeom prst="rect">
            <a:avLst/>
          </a:prstGeom>
          <a:noFill/>
          <a:ln w="9525">
            <a:noFill/>
            <a:miter lim="800000"/>
            <a:headEnd/>
            <a:tailEnd/>
          </a:ln>
        </p:spPr>
        <p:txBody>
          <a:bodyPr wrap="none">
            <a:spAutoFit/>
          </a:bodyPr>
          <a:lstStyle/>
          <a:p>
            <a:r>
              <a:rPr lang="tr-TR" sz="2000" b="1"/>
              <a:t>BÖLÜM VI</a:t>
            </a:r>
          </a:p>
        </p:txBody>
      </p:sp>
      <p:sp>
        <p:nvSpPr>
          <p:cNvPr id="66564" name="Slayt Numarası Yer Tutucusu 1"/>
          <p:cNvSpPr>
            <a:spLocks noGrp="1"/>
          </p:cNvSpPr>
          <p:nvPr>
            <p:ph type="sldNum" sz="quarter" idx="12"/>
          </p:nvPr>
        </p:nvSpPr>
        <p:spPr>
          <a:noFill/>
        </p:spPr>
        <p:txBody>
          <a:bodyPr/>
          <a:lstStyle/>
          <a:p>
            <a:fld id="{3F40231A-E1C3-44AF-BE46-D6E5BA959881}" type="slidenum">
              <a:rPr lang="tr-TR" smtClean="0">
                <a:cs typeface="Arial" charset="0"/>
              </a:rPr>
              <a:pPr/>
              <a:t>26</a:t>
            </a:fld>
            <a:endParaRPr lang="tr-TR" smtClean="0">
              <a:cs typeface="Arial" charset="0"/>
            </a:endParaRPr>
          </a:p>
        </p:txBody>
      </p:sp>
      <p:pic>
        <p:nvPicPr>
          <p:cNvPr id="66565" name="Picture 2"/>
          <p:cNvPicPr>
            <a:picLocks noChangeAspect="1" noChangeArrowheads="1"/>
          </p:cNvPicPr>
          <p:nvPr/>
        </p:nvPicPr>
        <p:blipFill>
          <a:blip r:embed="rId2"/>
          <a:srcRect/>
          <a:stretch>
            <a:fillRect/>
          </a:stretch>
        </p:blipFill>
        <p:spPr bwMode="auto">
          <a:xfrm>
            <a:off x="260350" y="1619250"/>
            <a:ext cx="3214688" cy="2540000"/>
          </a:xfrm>
          <a:prstGeom prst="rect">
            <a:avLst/>
          </a:prstGeom>
          <a:noFill/>
          <a:ln w="9525">
            <a:noFill/>
            <a:miter lim="800000"/>
            <a:headEnd/>
            <a:tailEnd/>
          </a:ln>
        </p:spPr>
      </p:pic>
      <p:pic>
        <p:nvPicPr>
          <p:cNvPr id="66566" name="Picture 3"/>
          <p:cNvPicPr>
            <a:picLocks noChangeAspect="1" noChangeArrowheads="1"/>
          </p:cNvPicPr>
          <p:nvPr/>
        </p:nvPicPr>
        <p:blipFill>
          <a:blip r:embed="rId3"/>
          <a:srcRect/>
          <a:stretch>
            <a:fillRect/>
          </a:stretch>
        </p:blipFill>
        <p:spPr bwMode="auto">
          <a:xfrm>
            <a:off x="3681413" y="1619250"/>
            <a:ext cx="3176587" cy="2540000"/>
          </a:xfrm>
          <a:prstGeom prst="rect">
            <a:avLst/>
          </a:prstGeom>
          <a:noFill/>
          <a:ln w="9525">
            <a:noFill/>
            <a:miter lim="800000"/>
            <a:headEnd/>
            <a:tailEnd/>
          </a:ln>
        </p:spPr>
      </p:pic>
      <p:pic>
        <p:nvPicPr>
          <p:cNvPr id="66567" name="Picture 4"/>
          <p:cNvPicPr>
            <a:picLocks noChangeAspect="1" noChangeArrowheads="1"/>
          </p:cNvPicPr>
          <p:nvPr/>
        </p:nvPicPr>
        <p:blipFill>
          <a:blip r:embed="rId4"/>
          <a:srcRect/>
          <a:stretch>
            <a:fillRect/>
          </a:stretch>
        </p:blipFill>
        <p:spPr bwMode="auto">
          <a:xfrm>
            <a:off x="285750" y="5357813"/>
            <a:ext cx="3143250" cy="2540000"/>
          </a:xfrm>
          <a:prstGeom prst="rect">
            <a:avLst/>
          </a:prstGeom>
          <a:noFill/>
          <a:ln w="9525">
            <a:noFill/>
            <a:miter lim="800000"/>
            <a:headEnd/>
            <a:tailEnd/>
          </a:ln>
        </p:spPr>
      </p:pic>
      <p:pic>
        <p:nvPicPr>
          <p:cNvPr id="66568" name="Picture 5"/>
          <p:cNvPicPr>
            <a:picLocks noChangeAspect="1" noChangeArrowheads="1"/>
          </p:cNvPicPr>
          <p:nvPr/>
        </p:nvPicPr>
        <p:blipFill>
          <a:blip r:embed="rId5"/>
          <a:srcRect/>
          <a:stretch>
            <a:fillRect/>
          </a:stretch>
        </p:blipFill>
        <p:spPr bwMode="auto">
          <a:xfrm>
            <a:off x="3500438" y="5364163"/>
            <a:ext cx="314325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5 Resim" descr="sunu2mw2pf0.jpg"/>
          <p:cNvPicPr>
            <a:picLocks noChangeAspect="1"/>
          </p:cNvPicPr>
          <p:nvPr/>
        </p:nvPicPr>
        <p:blipFill>
          <a:blip r:embed="rId3"/>
          <a:srcRect/>
          <a:stretch>
            <a:fillRect/>
          </a:stretch>
        </p:blipFill>
        <p:spPr bwMode="auto">
          <a:xfrm>
            <a:off x="836613" y="1692275"/>
            <a:ext cx="5143500" cy="6713538"/>
          </a:xfrm>
          <a:prstGeom prst="rect">
            <a:avLst/>
          </a:prstGeom>
          <a:noFill/>
          <a:ln w="9525">
            <a:noFill/>
            <a:miter lim="800000"/>
            <a:headEnd/>
            <a:tailEnd/>
          </a:ln>
        </p:spPr>
      </p:pic>
      <p:grpSp>
        <p:nvGrpSpPr>
          <p:cNvPr id="20482" name="6 Grup"/>
          <p:cNvGrpSpPr>
            <a:grpSpLocks/>
          </p:cNvGrpSpPr>
          <p:nvPr/>
        </p:nvGrpSpPr>
        <p:grpSpPr bwMode="auto">
          <a:xfrm>
            <a:off x="549275" y="0"/>
            <a:ext cx="6308725" cy="1049338"/>
            <a:chOff x="1979613" y="0"/>
            <a:chExt cx="4878387" cy="1049338"/>
          </a:xfrm>
        </p:grpSpPr>
        <p:sp>
          <p:nvSpPr>
            <p:cNvPr id="8" name="Rectangle 5"/>
            <p:cNvSpPr>
              <a:spLocks noChangeArrowheads="1"/>
            </p:cNvSpPr>
            <p:nvPr/>
          </p:nvSpPr>
          <p:spPr bwMode="auto">
            <a:xfrm>
              <a:off x="1979613" y="209550"/>
              <a:ext cx="3066485" cy="665163"/>
            </a:xfrm>
            <a:prstGeom prst="rect">
              <a:avLst/>
            </a:prstGeom>
            <a:noFill/>
            <a:ln w="9525">
              <a:noFill/>
              <a:miter lim="800000"/>
              <a:headEnd/>
              <a:tailEnd/>
            </a:ln>
            <a:effectLst/>
          </p:spPr>
          <p:txBody>
            <a:bodyPr anchor="ctr"/>
            <a:lstStyle/>
            <a:p>
              <a:pPr algn="ctr">
                <a:defRPr/>
              </a:pPr>
              <a:r>
                <a:rPr lang="tr-TR" b="1" dirty="0">
                  <a:effectLst>
                    <a:outerShdw blurRad="38100" dist="38100" dir="2700000" algn="tl">
                      <a:srgbClr val="C0C0C0"/>
                    </a:outerShdw>
                  </a:effectLst>
                  <a:latin typeface="Tahoma" pitchFamily="34" charset="0"/>
                  <a:cs typeface="+mn-cs"/>
                </a:rPr>
                <a:t>23 NİSAN İLKOKULU</a:t>
              </a:r>
            </a:p>
          </p:txBody>
        </p:sp>
        <p:pic>
          <p:nvPicPr>
            <p:cNvPr id="20485" name="Picture 7" descr="amblem">
              <a:hlinkClick r:id="" action="ppaction://noaction">
                <a:snd r:embed="rId4" name="BRAHMS.WAV"/>
              </a:hlinkClick>
            </p:cNvPr>
            <p:cNvPicPr>
              <a:picLocks noChangeAspect="1" noChangeArrowheads="1" noCrop="1"/>
            </p:cNvPicPr>
            <p:nvPr/>
          </p:nvPicPr>
          <p:blipFill>
            <a:blip r:embed="rId5"/>
            <a:srcRect/>
            <a:stretch>
              <a:fillRect/>
            </a:stretch>
          </p:blipFill>
          <p:spPr bwMode="auto">
            <a:xfrm>
              <a:off x="4953001" y="0"/>
              <a:ext cx="1904999" cy="1049338"/>
            </a:xfrm>
            <a:prstGeom prst="rect">
              <a:avLst/>
            </a:prstGeom>
            <a:noFill/>
            <a:ln w="9525">
              <a:noFill/>
              <a:miter lim="800000"/>
              <a:headEnd/>
              <a:tailEnd/>
            </a:ln>
          </p:spPr>
        </p:pic>
      </p:grpSp>
      <p:sp>
        <p:nvSpPr>
          <p:cNvPr id="20483" name="Slayt Numarası Yer Tutucusu 1"/>
          <p:cNvSpPr>
            <a:spLocks noGrp="1"/>
          </p:cNvSpPr>
          <p:nvPr>
            <p:ph type="sldNum" sz="quarter" idx="12"/>
          </p:nvPr>
        </p:nvSpPr>
        <p:spPr>
          <a:noFill/>
        </p:spPr>
        <p:txBody>
          <a:bodyPr/>
          <a:lstStyle/>
          <a:p>
            <a:fld id="{3542C794-70D4-47A5-9335-2440297E5A85}" type="slidenum">
              <a:rPr lang="tr-TR" smtClean="0">
                <a:cs typeface="Arial" charset="0"/>
              </a:rPr>
              <a:pPr/>
              <a:t>3</a:t>
            </a:fld>
            <a:endParaRPr lang="tr-TR"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60350" y="468313"/>
            <a:ext cx="6172200" cy="827087"/>
          </a:xfrm>
        </p:spPr>
        <p:txBody>
          <a:bodyPr/>
          <a:lstStyle/>
          <a:p>
            <a:pPr eaLnBrk="1" hangingPunct="1"/>
            <a:r>
              <a:rPr lang="tr-TR" b="1" smtClean="0"/>
              <a:t>FİHRİST</a:t>
            </a:r>
          </a:p>
        </p:txBody>
      </p:sp>
      <p:sp>
        <p:nvSpPr>
          <p:cNvPr id="22530" name="Rectangle 6"/>
          <p:cNvSpPr>
            <a:spLocks noChangeArrowheads="1"/>
          </p:cNvSpPr>
          <p:nvPr/>
        </p:nvSpPr>
        <p:spPr bwMode="auto">
          <a:xfrm>
            <a:off x="549275" y="6659563"/>
            <a:ext cx="3429000" cy="854075"/>
          </a:xfrm>
          <a:prstGeom prst="rect">
            <a:avLst/>
          </a:prstGeom>
          <a:noFill/>
          <a:ln w="9525">
            <a:noFill/>
            <a:miter lim="800000"/>
            <a:headEnd/>
            <a:tailEnd/>
          </a:ln>
        </p:spPr>
        <p:txBody>
          <a:bodyPr>
            <a:spAutoFit/>
          </a:bodyPr>
          <a:lstStyle/>
          <a:p>
            <a:endParaRPr lang="tr-TR" b="1"/>
          </a:p>
          <a:p>
            <a:endParaRPr lang="tr-TR"/>
          </a:p>
        </p:txBody>
      </p:sp>
      <p:sp>
        <p:nvSpPr>
          <p:cNvPr id="22531" name="Text Box 5"/>
          <p:cNvSpPr txBox="1">
            <a:spLocks noChangeArrowheads="1"/>
          </p:cNvSpPr>
          <p:nvPr/>
        </p:nvSpPr>
        <p:spPr bwMode="auto">
          <a:xfrm>
            <a:off x="476250" y="1484313"/>
            <a:ext cx="6030913" cy="7002462"/>
          </a:xfrm>
          <a:prstGeom prst="rect">
            <a:avLst/>
          </a:prstGeom>
          <a:gradFill rotWithShape="1">
            <a:gsLst>
              <a:gs pos="0">
                <a:srgbClr val="FFFFFF"/>
              </a:gs>
              <a:gs pos="100000">
                <a:srgbClr val="B2B2B2"/>
              </a:gs>
            </a:gsLst>
            <a:lin ang="2700000" scaled="1"/>
          </a:gradFill>
          <a:ln w="9525">
            <a:noFill/>
            <a:miter lim="800000"/>
            <a:headEnd/>
            <a:tailEnd/>
          </a:ln>
        </p:spPr>
        <p:txBody>
          <a:bodyPr>
            <a:spAutoFit/>
          </a:bodyPr>
          <a:lstStyle/>
          <a:p>
            <a:r>
              <a:rPr lang="tr-TR" sz="1500" b="1"/>
              <a:t>I. BÖLÜM</a:t>
            </a:r>
          </a:p>
          <a:p>
            <a:r>
              <a:rPr lang="tr-TR" sz="1500"/>
              <a:t>    a) Okulun Adı, Yeri, Seviyesi</a:t>
            </a:r>
          </a:p>
          <a:p>
            <a:r>
              <a:rPr lang="tr-TR" sz="1500"/>
              <a:t>   </a:t>
            </a:r>
          </a:p>
          <a:p>
            <a:r>
              <a:rPr lang="tr-TR" sz="1500" b="1"/>
              <a:t>II. BÖLÜM</a:t>
            </a:r>
          </a:p>
          <a:p>
            <a:r>
              <a:rPr lang="tr-TR" sz="1500"/>
              <a:t>     a) Okulun Tarihçesi Hakkında Bilgiler</a:t>
            </a:r>
          </a:p>
          <a:p>
            <a:r>
              <a:rPr lang="tr-TR" sz="1500"/>
              <a:t>     b) TKY ve Okul Gelişim Süreci</a:t>
            </a:r>
          </a:p>
          <a:p>
            <a:r>
              <a:rPr lang="tr-TR" sz="1500"/>
              <a:t>         1- Okulun Misyonu ve Vizyonu</a:t>
            </a:r>
          </a:p>
          <a:p>
            <a:r>
              <a:rPr lang="tr-TR" sz="1500"/>
              <a:t>         2- SWOT Analizi</a:t>
            </a:r>
          </a:p>
          <a:p>
            <a:r>
              <a:rPr lang="tr-TR" sz="1500"/>
              <a:t>         3- Okulun İlkeleri ve Değerleri</a:t>
            </a:r>
          </a:p>
          <a:p>
            <a:r>
              <a:rPr lang="tr-TR" sz="1500"/>
              <a:t>         4- Kurumun Politika ve Stratejileri</a:t>
            </a:r>
          </a:p>
          <a:p>
            <a:r>
              <a:rPr lang="tr-TR" sz="1500"/>
              <a:t>         5-Stratejik Hedeflerimiz</a:t>
            </a:r>
          </a:p>
          <a:p>
            <a:endParaRPr lang="tr-TR" sz="1500"/>
          </a:p>
          <a:p>
            <a:r>
              <a:rPr lang="tr-TR" sz="1500" b="1"/>
              <a:t>III. BÖLÜM</a:t>
            </a:r>
          </a:p>
          <a:p>
            <a:r>
              <a:rPr lang="tr-TR" sz="1500"/>
              <a:t>     a) Binanın Özellikleri</a:t>
            </a:r>
          </a:p>
          <a:p>
            <a:r>
              <a:rPr lang="tr-TR" sz="1500"/>
              <a:t>     </a:t>
            </a:r>
          </a:p>
          <a:p>
            <a:r>
              <a:rPr lang="tr-TR" sz="1500" b="1"/>
              <a:t>IV. BÖLÜM</a:t>
            </a:r>
          </a:p>
          <a:p>
            <a:r>
              <a:rPr lang="tr-TR" sz="1500"/>
              <a:t>     a) Ders Öğretmen ve Personel Durumu</a:t>
            </a:r>
          </a:p>
          <a:p>
            <a:r>
              <a:rPr lang="tr-TR" sz="1500"/>
              <a:t>     b) Öğretim ve Öğrenci Durumu</a:t>
            </a:r>
          </a:p>
          <a:p>
            <a:r>
              <a:rPr lang="tr-TR" sz="1500"/>
              <a:t>          1-Öğrenci durumu</a:t>
            </a:r>
          </a:p>
          <a:p>
            <a:r>
              <a:rPr lang="tr-TR" sz="1500"/>
              <a:t>          2-Öğretmen ve öğrenci sayıları</a:t>
            </a:r>
          </a:p>
          <a:p>
            <a:r>
              <a:rPr lang="tr-TR" sz="1500"/>
              <a:t>          3-Sınıf öğretmenlikleri</a:t>
            </a:r>
          </a:p>
          <a:p>
            <a:r>
              <a:rPr lang="tr-TR" sz="1500"/>
              <a:t>          4-Sosyal kulüpler</a:t>
            </a:r>
          </a:p>
          <a:p>
            <a:r>
              <a:rPr lang="tr-TR" sz="1500"/>
              <a:t>     c) Genel Değerlendirme</a:t>
            </a:r>
          </a:p>
          <a:p>
            <a:endParaRPr lang="tr-TR" sz="1500"/>
          </a:p>
          <a:p>
            <a:r>
              <a:rPr lang="tr-TR" sz="1500" b="1"/>
              <a:t>V. BÖLÜM </a:t>
            </a:r>
          </a:p>
          <a:p>
            <a:r>
              <a:rPr lang="tr-TR" sz="1500"/>
              <a:t>     a) Okulun Genel Sorunları.</a:t>
            </a:r>
          </a:p>
          <a:p>
            <a:endParaRPr lang="tr-TR" sz="1500"/>
          </a:p>
          <a:p>
            <a:r>
              <a:rPr lang="tr-TR" sz="1500" b="1"/>
              <a:t>VI. BÖLÜM</a:t>
            </a:r>
          </a:p>
          <a:p>
            <a:r>
              <a:rPr lang="tr-TR" sz="1500"/>
              <a:t>    a) Sosyal Faaliyetlerimiz</a:t>
            </a:r>
          </a:p>
          <a:p>
            <a:endParaRPr lang="tr-TR" sz="1400"/>
          </a:p>
        </p:txBody>
      </p:sp>
      <p:sp>
        <p:nvSpPr>
          <p:cNvPr id="22532" name="Slayt Numarası Yer Tutucusu 1"/>
          <p:cNvSpPr>
            <a:spLocks noGrp="1"/>
          </p:cNvSpPr>
          <p:nvPr>
            <p:ph type="sldNum" sz="quarter" idx="12"/>
          </p:nvPr>
        </p:nvSpPr>
        <p:spPr>
          <a:noFill/>
        </p:spPr>
        <p:txBody>
          <a:bodyPr/>
          <a:lstStyle/>
          <a:p>
            <a:fld id="{59653777-E9FE-435E-A2BE-5E5C8A2418EF}" type="slidenum">
              <a:rPr lang="tr-TR" smtClean="0">
                <a:cs typeface="Arial" charset="0"/>
              </a:rPr>
              <a:pPr/>
              <a:t>4</a:t>
            </a:fld>
            <a:endParaRPr lang="tr-TR" smtClean="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836613" y="358775"/>
          <a:ext cx="5624512" cy="8269288"/>
        </p:xfrm>
        <a:graphic>
          <a:graphicData uri="http://schemas.openxmlformats.org/drawingml/2006/table">
            <a:tbl>
              <a:tblPr/>
              <a:tblGrid>
                <a:gridCol w="2200275"/>
                <a:gridCol w="995362"/>
                <a:gridCol w="217488"/>
                <a:gridCol w="433387"/>
                <a:gridCol w="150813"/>
                <a:gridCol w="66675"/>
                <a:gridCol w="215900"/>
                <a:gridCol w="598487"/>
                <a:gridCol w="746125"/>
              </a:tblGrid>
              <a:tr h="328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Okul /Kurum Adı</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23 NİSAN İLKOKULU </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Kurum Türü</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İLKOKUL</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Kurum Kodu</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731715</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550">
                <a:tc row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Kurumda Çalışan Personel Sayısı</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Yönetici</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550">
                <a:tc vMerge="1">
                  <a:txBody>
                    <a:bodyPr/>
                    <a:lstStyle/>
                    <a:p>
                      <a:endParaRPr lang="tr-TR"/>
                    </a:p>
                  </a:txBody>
                  <a:tcPr/>
                </a:tc>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Öğretmen</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19</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550">
                <a:tc vMerge="1">
                  <a:txBody>
                    <a:bodyPr/>
                    <a:lstStyle/>
                    <a:p>
                      <a:endParaRPr lang="tr-TR"/>
                    </a:p>
                  </a:txBody>
                  <a:tcPr/>
                </a:tc>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Memur</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8613">
                <a:tc vMerge="1">
                  <a:txBody>
                    <a:bodyPr/>
                    <a:lstStyle/>
                    <a:p>
                      <a:endParaRPr lang="tr-TR"/>
                    </a:p>
                  </a:txBody>
                  <a:tcPr/>
                </a:tc>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Yardımcı Personel</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Öğrenci Sayısı</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283</a:t>
                      </a: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8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Öğretim Şekli</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RESMİ, GÜNDÜZLÜ,KARMA,TEKLİ</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Hizmete Giriş Tarihi</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2002</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550">
                <a:tc row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Kurum İletişim Bilgileri</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Telefonu/Fax</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cs typeface="Times New Roman" pitchFamily="18" charset="0"/>
                        </a:rPr>
                        <a:t>322 6126722</a:t>
                      </a: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550">
                <a:tc vMerge="1">
                  <a:txBody>
                    <a:bodyPr/>
                    <a:lstStyle/>
                    <a:p>
                      <a:endParaRPr lang="tr-TR"/>
                    </a:p>
                  </a:txBody>
                  <a:tcPr/>
                </a:tc>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Web Adresi</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cs typeface="Times New Roman" pitchFamily="18" charset="0"/>
                        </a:rPr>
                        <a:t>731715meb.k12.tr</a:t>
                      </a: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8613">
                <a:tc vMerge="1">
                  <a:txBody>
                    <a:bodyPr/>
                    <a:lstStyle/>
                    <a:p>
                      <a:endParaRPr lang="tr-TR"/>
                    </a:p>
                  </a:txBody>
                  <a:tcPr/>
                </a:tc>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Mail Adresi</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cs typeface="Times New Roman" pitchFamily="18" charset="0"/>
                        </a:rPr>
                        <a:t>731715@meb.k12.tr</a:t>
                      </a: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55638">
                <a:tc vMerge="1">
                  <a:txBody>
                    <a:bodyPr/>
                    <a:lstStyle/>
                    <a:p>
                      <a:endParaRPr lang="tr-TR"/>
                    </a:p>
                  </a:txBody>
                  <a:tcPr/>
                </a:tc>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Adresi</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Emek Mahallesi İ.Egemen Dağrendelioğlu Cad. No:116 Ceyhan/ ADANA</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493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Okul-Aile Birliği Başkanı</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cs typeface="Times New Roman" pitchFamily="18" charset="0"/>
                        </a:rPr>
                        <a:t>Selçuk ŞEN</a:t>
                      </a: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grid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Okul Öğrenci Meclisi Başkanı</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 Nisa Sultan ÖZAT</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r>
              <a:tr h="328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Vergi Numarası</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9810398247</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68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Yüzölçümü(Toplam)</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cs typeface="Times New Roman" pitchFamily="18" charset="0"/>
                        </a:rPr>
                        <a:t>4860 Metrekare</a:t>
                      </a: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Kapalı Alanlar</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cs typeface="Arial"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Açık Alanlar</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r>
              <a:tr h="209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Bina Mülkiyeti</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cs typeface="Times New Roman" pitchFamily="18" charset="0"/>
                        </a:rPr>
                        <a:t>Milli Emlak</a:t>
                      </a: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8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Varsa Kardeş Okulu/Kurumu</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 Isınma Şekli</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Klima</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9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 Diğer</a:t>
                      </a:r>
                      <a:endParaRPr kumimoji="0" lang="tr-TR" sz="1200" b="1" i="0" u="none" strike="noStrike" cap="none" normalizeH="0" baseline="0" smtClean="0">
                        <a:ln>
                          <a:noFill/>
                        </a:ln>
                        <a:solidFill>
                          <a:schemeClr val="tx1"/>
                        </a:solidFill>
                        <a:effectLst/>
                        <a:latin typeface="Arial" charset="0"/>
                        <a:cs typeface="Times New Roman" pitchFamily="18" charset="0"/>
                      </a:endParaRPr>
                    </a:p>
                  </a:txBody>
                  <a:tcPr marL="20453" marR="20453" marT="0" marB="0" anchor="ctr"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gridSpan="8">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20453" marR="20453" marT="0" marB="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E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2" name="Metin kutusu 1"/>
          <p:cNvSpPr txBox="1"/>
          <p:nvPr/>
        </p:nvSpPr>
        <p:spPr>
          <a:xfrm rot="16200000">
            <a:off x="-264319" y="4128295"/>
            <a:ext cx="1590675" cy="461962"/>
          </a:xfrm>
          <a:prstGeom prst="rect">
            <a:avLst/>
          </a:prstGeom>
          <a:noFill/>
        </p:spPr>
        <p:txBody>
          <a:bodyPr>
            <a:spAutoFit/>
          </a:bodyPr>
          <a:lstStyle/>
          <a:p>
            <a:pPr>
              <a:defRPr/>
            </a:pPr>
            <a:r>
              <a:rPr lang="tr-TR" sz="2400" b="1" dirty="0">
                <a:effectLst>
                  <a:outerShdw blurRad="38100" dist="38100" dir="2700000" algn="tl">
                    <a:srgbClr val="000000">
                      <a:alpha val="43137"/>
                    </a:srgbClr>
                  </a:outerShdw>
                </a:effectLst>
                <a:latin typeface="Arial" pitchFamily="34" charset="0"/>
                <a:cs typeface="+mn-cs"/>
              </a:rPr>
              <a:t>BÖLÜM I</a:t>
            </a:r>
          </a:p>
        </p:txBody>
      </p:sp>
      <p:sp>
        <p:nvSpPr>
          <p:cNvPr id="24662" name="Slayt Numarası Yer Tutucusu 2"/>
          <p:cNvSpPr>
            <a:spLocks noGrp="1"/>
          </p:cNvSpPr>
          <p:nvPr>
            <p:ph type="sldNum" sz="quarter" idx="12"/>
          </p:nvPr>
        </p:nvSpPr>
        <p:spPr>
          <a:noFill/>
        </p:spPr>
        <p:txBody>
          <a:bodyPr/>
          <a:lstStyle/>
          <a:p>
            <a:fld id="{86A55990-6D40-4E32-A353-EDAFF333276C}" type="slidenum">
              <a:rPr lang="tr-TR" smtClean="0">
                <a:cs typeface="Arial" charset="0"/>
              </a:rPr>
              <a:pPr/>
              <a:t>5</a:t>
            </a:fld>
            <a:endParaRPr lang="tr-TR"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9" name="6 Grup"/>
          <p:cNvGrpSpPr>
            <a:grpSpLocks/>
          </p:cNvGrpSpPr>
          <p:nvPr/>
        </p:nvGrpSpPr>
        <p:grpSpPr bwMode="auto">
          <a:xfrm>
            <a:off x="1979613" y="0"/>
            <a:ext cx="4878387" cy="1049338"/>
            <a:chOff x="1979613" y="0"/>
            <a:chExt cx="4878387" cy="1049338"/>
          </a:xfrm>
        </p:grpSpPr>
        <p:sp>
          <p:nvSpPr>
            <p:cNvPr id="8" name="Rectangle 5"/>
            <p:cNvSpPr>
              <a:spLocks noChangeArrowheads="1"/>
            </p:cNvSpPr>
            <p:nvPr/>
          </p:nvSpPr>
          <p:spPr bwMode="auto">
            <a:xfrm>
              <a:off x="1979613" y="209550"/>
              <a:ext cx="3067050" cy="665163"/>
            </a:xfrm>
            <a:prstGeom prst="rect">
              <a:avLst/>
            </a:prstGeom>
            <a:noFill/>
            <a:ln w="9525">
              <a:noFill/>
              <a:miter lim="800000"/>
              <a:headEnd/>
              <a:tailEnd/>
            </a:ln>
            <a:effectLst/>
          </p:spPr>
          <p:txBody>
            <a:bodyPr anchor="ctr"/>
            <a:lstStyle/>
            <a:p>
              <a:pPr algn="ctr">
                <a:defRPr/>
              </a:pPr>
              <a:r>
                <a:rPr lang="tr-TR" dirty="0">
                  <a:solidFill>
                    <a:srgbClr val="000000"/>
                  </a:solidFill>
                  <a:latin typeface="Arial" pitchFamily="34" charset="0"/>
                  <a:cs typeface="+mn-cs"/>
                </a:rPr>
                <a:t>23 NİSAN İLKOKULU</a:t>
              </a:r>
              <a:endParaRPr lang="tr-TR" b="1" dirty="0">
                <a:solidFill>
                  <a:srgbClr val="003399"/>
                </a:solidFill>
                <a:effectLst>
                  <a:outerShdw blurRad="38100" dist="38100" dir="2700000" algn="tl">
                    <a:srgbClr val="C0C0C0"/>
                  </a:outerShdw>
                </a:effectLst>
                <a:latin typeface="Tahoma" pitchFamily="34" charset="0"/>
                <a:cs typeface="+mn-cs"/>
              </a:endParaRPr>
            </a:p>
          </p:txBody>
        </p:sp>
        <p:pic>
          <p:nvPicPr>
            <p:cNvPr id="1089" name="Picture 7" descr="amblem">
              <a:hlinkClick r:id="" action="ppaction://noaction">
                <a:snd r:embed="rId4" name="BRAHMS.WAV"/>
              </a:hlinkClick>
            </p:cNvPr>
            <p:cNvPicPr>
              <a:picLocks noChangeAspect="1" noChangeArrowheads="1" noCrop="1"/>
            </p:cNvPicPr>
            <p:nvPr/>
          </p:nvPicPr>
          <p:blipFill>
            <a:blip r:embed="rId5"/>
            <a:srcRect/>
            <a:stretch>
              <a:fillRect/>
            </a:stretch>
          </p:blipFill>
          <p:spPr bwMode="auto">
            <a:xfrm>
              <a:off x="4953000" y="0"/>
              <a:ext cx="1905000" cy="1049338"/>
            </a:xfrm>
            <a:prstGeom prst="rect">
              <a:avLst/>
            </a:prstGeom>
            <a:noFill/>
            <a:ln w="9525">
              <a:noFill/>
              <a:miter lim="800000"/>
              <a:headEnd/>
              <a:tailEnd/>
            </a:ln>
          </p:spPr>
        </p:pic>
      </p:grpSp>
      <p:graphicFrame>
        <p:nvGraphicFramePr>
          <p:cNvPr id="3" name="Tablo 2"/>
          <p:cNvGraphicFramePr>
            <a:graphicFrameLocks noGrp="1"/>
          </p:cNvGraphicFramePr>
          <p:nvPr/>
        </p:nvGraphicFramePr>
        <p:xfrm>
          <a:off x="427038" y="1917700"/>
          <a:ext cx="6172200" cy="635000"/>
        </p:xfrm>
        <a:graphic>
          <a:graphicData uri="http://schemas.openxmlformats.org/drawingml/2006/table">
            <a:tbl>
              <a:tblPr/>
              <a:tblGrid>
                <a:gridCol w="1306512"/>
                <a:gridCol w="1306513"/>
                <a:gridCol w="3559175"/>
              </a:tblGrid>
              <a:tr h="19526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YERLEŞİM</a:t>
                      </a: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430" marR="654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tr-TR"/>
                    </a:p>
                  </a:txBody>
                  <a:tcPr/>
                </a:tc>
                <a:tc hMerge="1">
                  <a:txBody>
                    <a:bodyPr/>
                    <a:lstStyle/>
                    <a:p>
                      <a:endParaRPr lang="tr-TR"/>
                    </a:p>
                  </a:txBody>
                  <a:tcPr/>
                </a:tc>
              </a:tr>
              <a:tr h="244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Toplam Alan</a:t>
                      </a: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430" marR="65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Bina Alanı</a:t>
                      </a: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430" marR="65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Bahçe alanı</a:t>
                      </a: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430" marR="65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              4860 M2</a:t>
                      </a: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430" marR="65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 760  M2</a:t>
                      </a: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430" marR="65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                   4100 M2</a:t>
                      </a: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430" marR="654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86" name="Dikdörtgen 3"/>
          <p:cNvSpPr>
            <a:spLocks noChangeArrowheads="1"/>
          </p:cNvSpPr>
          <p:nvPr/>
        </p:nvSpPr>
        <p:spPr bwMode="auto">
          <a:xfrm>
            <a:off x="260350" y="1547813"/>
            <a:ext cx="2205038" cy="369887"/>
          </a:xfrm>
          <a:prstGeom prst="rect">
            <a:avLst/>
          </a:prstGeom>
          <a:noFill/>
          <a:ln w="9525">
            <a:noFill/>
            <a:miter lim="800000"/>
            <a:headEnd/>
            <a:tailEnd/>
          </a:ln>
        </p:spPr>
        <p:txBody>
          <a:bodyPr wrap="none">
            <a:spAutoFit/>
          </a:bodyPr>
          <a:lstStyle/>
          <a:p>
            <a:r>
              <a:rPr lang="tr-TR" b="1">
                <a:solidFill>
                  <a:srgbClr val="000000"/>
                </a:solidFill>
                <a:latin typeface="Times New Roman" pitchFamily="18" charset="0"/>
                <a:cs typeface="Times New Roman" pitchFamily="18" charset="0"/>
              </a:rPr>
              <a:t>:</a:t>
            </a:r>
            <a:r>
              <a:rPr lang="tr-TR" b="1" i="1">
                <a:solidFill>
                  <a:srgbClr val="000000"/>
                </a:solidFill>
                <a:latin typeface="Times New Roman" pitchFamily="18" charset="0"/>
                <a:cs typeface="Times New Roman" pitchFamily="18" charset="0"/>
              </a:rPr>
              <a:t> Yerleşim Alanı (m2)</a:t>
            </a:r>
            <a:endParaRPr lang="tr-TR">
              <a:solidFill>
                <a:srgbClr val="000000"/>
              </a:solidFill>
            </a:endParaRPr>
          </a:p>
        </p:txBody>
      </p:sp>
      <p:graphicFrame>
        <p:nvGraphicFramePr>
          <p:cNvPr id="1068" name="Object 44"/>
          <p:cNvGraphicFramePr>
            <a:graphicFrameLocks noChangeAspect="1"/>
          </p:cNvGraphicFramePr>
          <p:nvPr/>
        </p:nvGraphicFramePr>
        <p:xfrm>
          <a:off x="404813" y="2987675"/>
          <a:ext cx="6048375" cy="3952875"/>
        </p:xfrm>
        <a:graphic>
          <a:graphicData uri="http://schemas.openxmlformats.org/presentationml/2006/ole">
            <p:oleObj spid="_x0000_s1068" name="Çalışma Sayfası" r:id="rId6" imgW="6458085" imgH="6734265" progId="">
              <p:embed/>
            </p:oleObj>
          </a:graphicData>
        </a:graphic>
      </p:graphicFrame>
      <p:sp>
        <p:nvSpPr>
          <p:cNvPr id="1087" name="Slayt Numarası Yer Tutucusu 1"/>
          <p:cNvSpPr>
            <a:spLocks noGrp="1"/>
          </p:cNvSpPr>
          <p:nvPr>
            <p:ph type="sldNum" sz="quarter" idx="12"/>
          </p:nvPr>
        </p:nvSpPr>
        <p:spPr>
          <a:noFill/>
        </p:spPr>
        <p:txBody>
          <a:bodyPr/>
          <a:lstStyle/>
          <a:p>
            <a:fld id="{8A315527-D432-49EF-8030-7FA02B94082D}" type="slidenum">
              <a:rPr lang="tr-TR" smtClean="0">
                <a:cs typeface="Arial" charset="0"/>
              </a:rPr>
              <a:pPr/>
              <a:t>6</a:t>
            </a:fld>
            <a:endParaRPr lang="tr-TR" smtClean="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33375" y="490538"/>
            <a:ext cx="6172200" cy="820737"/>
          </a:xfrm>
        </p:spPr>
        <p:txBody>
          <a:bodyPr/>
          <a:lstStyle/>
          <a:p>
            <a:pPr eaLnBrk="1" hangingPunct="1"/>
            <a:r>
              <a:rPr lang="tr-TR" b="1" smtClean="0">
                <a:solidFill>
                  <a:schemeClr val="tx1"/>
                </a:solidFill>
              </a:rPr>
              <a:t/>
            </a:r>
            <a:br>
              <a:rPr lang="tr-TR" b="1" smtClean="0">
                <a:solidFill>
                  <a:schemeClr val="tx1"/>
                </a:solidFill>
              </a:rPr>
            </a:br>
            <a:endParaRPr lang="tr-TR" b="1" smtClean="0">
              <a:solidFill>
                <a:schemeClr val="tx1"/>
              </a:solidFill>
            </a:endParaRPr>
          </a:p>
        </p:txBody>
      </p:sp>
      <p:sp>
        <p:nvSpPr>
          <p:cNvPr id="21507" name="Rectangle 3"/>
          <p:cNvSpPr>
            <a:spLocks noGrp="1" noChangeArrowheads="1"/>
          </p:cNvSpPr>
          <p:nvPr>
            <p:ph type="body" idx="1"/>
          </p:nvPr>
        </p:nvSpPr>
        <p:spPr>
          <a:xfrm>
            <a:off x="188913" y="1835150"/>
            <a:ext cx="6408737" cy="6985000"/>
          </a:xfrm>
        </p:spPr>
        <p:txBody>
          <a:bodyPr/>
          <a:lstStyle/>
          <a:p>
            <a:pPr marL="0" indent="0">
              <a:buFontTx/>
              <a:buNone/>
              <a:defRPr/>
            </a:pPr>
            <a:endParaRPr lang="tr-TR" b="1" dirty="0">
              <a:latin typeface="Lucida Handwriting" pitchFamily="66" charset="0"/>
            </a:endParaRPr>
          </a:p>
          <a:p>
            <a:pPr algn="just">
              <a:buFontTx/>
              <a:buNone/>
              <a:defRPr/>
            </a:pPr>
            <a:r>
              <a:rPr lang="tr-TR" sz="2000" b="1" dirty="0" smtClean="0"/>
              <a:t>	     </a:t>
            </a:r>
            <a:r>
              <a:rPr lang="tr-TR" sz="2000" b="1" dirty="0" smtClean="0">
                <a:latin typeface="Lucida Handwriting" pitchFamily="66" charset="0"/>
              </a:rPr>
              <a:t>Okulumuz 2002-2003 Eğitim-Öğretim Yılı’nda 23 Nisan İlköğretim Okulu olarak hizmete açılmıştır. Adana ili Ceyhan ilçesi Emek mahallesinde Turgut YILMAZ  isimli hayırsever bir vatandaşımızın 6000 m² tapulu arazisini hibe etmesi ile devlet tarafından yaptırılmıştır. </a:t>
            </a:r>
            <a:endParaRPr lang="tr-TR" sz="2000" dirty="0">
              <a:latin typeface="Lucida Handwriting" pitchFamily="66" charset="0"/>
            </a:endParaRPr>
          </a:p>
          <a:p>
            <a:pPr algn="just">
              <a:buFontTx/>
              <a:buNone/>
              <a:defRPr/>
            </a:pPr>
            <a:r>
              <a:rPr lang="tr-TR" sz="2000" b="1" dirty="0" smtClean="0">
                <a:latin typeface="Lucida Handwriting" pitchFamily="66" charset="0"/>
              </a:rPr>
              <a:t>	     Okulumuz 2014-2015 Eğitim Öğretim Yılı 2. Dönemine kadar ilköğretim okulu olarak faaliyet göstermiş olup, artık ilkokul  olarak faaliyet göstermektedir.  </a:t>
            </a:r>
            <a:endParaRPr lang="tr-TR" dirty="0" smtClean="0">
              <a:latin typeface="Lucida Handwriting" pitchFamily="66" charset="0"/>
            </a:endParaRPr>
          </a:p>
        </p:txBody>
      </p:sp>
      <p:sp>
        <p:nvSpPr>
          <p:cNvPr id="29699" name="Rectangle 11"/>
          <p:cNvSpPr>
            <a:spLocks noChangeArrowheads="1"/>
          </p:cNvSpPr>
          <p:nvPr/>
        </p:nvSpPr>
        <p:spPr bwMode="auto">
          <a:xfrm>
            <a:off x="357188" y="1571625"/>
            <a:ext cx="6257925" cy="461963"/>
          </a:xfrm>
          <a:prstGeom prst="rect">
            <a:avLst/>
          </a:prstGeom>
          <a:noFill/>
          <a:ln w="9525">
            <a:noFill/>
            <a:miter lim="800000"/>
            <a:headEnd/>
            <a:tailEnd/>
          </a:ln>
        </p:spPr>
        <p:txBody>
          <a:bodyPr wrap="none" anchor="ctr">
            <a:spAutoFit/>
          </a:bodyPr>
          <a:lstStyle/>
          <a:p>
            <a:r>
              <a:rPr lang="tr-TR" sz="2400" b="1">
                <a:solidFill>
                  <a:srgbClr val="000000"/>
                </a:solidFill>
                <a:latin typeface="Lucida Handwriting"/>
              </a:rPr>
              <a:t>23 NİSAN İLKOKULUNUN TARİHÇESİ</a:t>
            </a:r>
            <a:endParaRPr lang="tr-TR" sz="2400">
              <a:solidFill>
                <a:srgbClr val="000000"/>
              </a:solidFill>
              <a:latin typeface="Lucida Handwriting"/>
            </a:endParaRPr>
          </a:p>
        </p:txBody>
      </p:sp>
      <p:sp>
        <p:nvSpPr>
          <p:cNvPr id="29700" name="Metin kutusu 1"/>
          <p:cNvSpPr txBox="1">
            <a:spLocks noChangeArrowheads="1"/>
          </p:cNvSpPr>
          <p:nvPr/>
        </p:nvSpPr>
        <p:spPr bwMode="auto">
          <a:xfrm>
            <a:off x="765175" y="684213"/>
            <a:ext cx="1800225" cy="522287"/>
          </a:xfrm>
          <a:prstGeom prst="rect">
            <a:avLst/>
          </a:prstGeom>
          <a:noFill/>
          <a:ln w="9525">
            <a:noFill/>
            <a:miter lim="800000"/>
            <a:headEnd/>
            <a:tailEnd/>
          </a:ln>
        </p:spPr>
        <p:txBody>
          <a:bodyPr wrap="none">
            <a:spAutoFit/>
          </a:bodyPr>
          <a:lstStyle/>
          <a:p>
            <a:r>
              <a:rPr lang="tr-TR" sz="2800" b="1"/>
              <a:t>BÖLÜM II</a:t>
            </a:r>
          </a:p>
        </p:txBody>
      </p:sp>
      <p:sp>
        <p:nvSpPr>
          <p:cNvPr id="29701" name="Slayt Numarası Yer Tutucusu 1"/>
          <p:cNvSpPr>
            <a:spLocks noGrp="1"/>
          </p:cNvSpPr>
          <p:nvPr>
            <p:ph type="sldNum" sz="quarter" idx="12"/>
          </p:nvPr>
        </p:nvSpPr>
        <p:spPr>
          <a:noFill/>
        </p:spPr>
        <p:txBody>
          <a:bodyPr/>
          <a:lstStyle/>
          <a:p>
            <a:fld id="{EEF2437D-B72E-4E13-BE96-FA59B677C37B}" type="slidenum">
              <a:rPr lang="tr-TR" smtClean="0">
                <a:cs typeface="Arial" charset="0"/>
              </a:rPr>
              <a:pPr/>
              <a:t>7</a:t>
            </a:fld>
            <a:endParaRPr lang="tr-TR" smtClean="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Dikdörtgen 1"/>
          <p:cNvSpPr>
            <a:spLocks noChangeArrowheads="1"/>
          </p:cNvSpPr>
          <p:nvPr/>
        </p:nvSpPr>
        <p:spPr bwMode="auto">
          <a:xfrm>
            <a:off x="1125538" y="0"/>
            <a:ext cx="5616575" cy="411163"/>
          </a:xfrm>
          <a:prstGeom prst="rect">
            <a:avLst/>
          </a:prstGeom>
          <a:noFill/>
          <a:ln w="9525">
            <a:noFill/>
            <a:miter lim="800000"/>
            <a:headEnd/>
            <a:tailEnd/>
          </a:ln>
        </p:spPr>
        <p:txBody>
          <a:bodyPr>
            <a:spAutoFit/>
          </a:bodyPr>
          <a:lstStyle/>
          <a:p>
            <a:pPr algn="ctr">
              <a:lnSpc>
                <a:spcPct val="115000"/>
              </a:lnSpc>
              <a:spcAft>
                <a:spcPts val="1000"/>
              </a:spcAft>
            </a:pPr>
            <a:r>
              <a:rPr lang="tr-TR" b="1">
                <a:solidFill>
                  <a:srgbClr val="000000"/>
                </a:solidFill>
                <a:latin typeface="Times New Roman" pitchFamily="18" charset="0"/>
                <a:cs typeface="Times New Roman" pitchFamily="18" charset="0"/>
              </a:rPr>
              <a:t>OKUL/ KURUM FOTOĞRAFLARI</a:t>
            </a:r>
            <a:endParaRPr lang="tr-TR">
              <a:solidFill>
                <a:srgbClr val="000000"/>
              </a:solidFill>
              <a:cs typeface="Times New Roman" pitchFamily="18" charset="0"/>
            </a:endParaRPr>
          </a:p>
        </p:txBody>
      </p:sp>
      <p:graphicFrame>
        <p:nvGraphicFramePr>
          <p:cNvPr id="3" name="Tablo 2"/>
          <p:cNvGraphicFramePr>
            <a:graphicFrameLocks noGrp="1"/>
          </p:cNvGraphicFramePr>
          <p:nvPr/>
        </p:nvGraphicFramePr>
        <p:xfrm>
          <a:off x="333375" y="684213"/>
          <a:ext cx="5975350" cy="7483475"/>
        </p:xfrm>
        <a:graphic>
          <a:graphicData uri="http://schemas.openxmlformats.org/drawingml/2006/table">
            <a:tbl>
              <a:tblPr firstRow="1" firstCol="1" lastRow="1" lastCol="1" bandRow="1" bandCol="1"/>
              <a:tblGrid>
                <a:gridCol w="3023671"/>
                <a:gridCol w="2951679"/>
              </a:tblGrid>
              <a:tr h="2447061">
                <a:tc>
                  <a:txBody>
                    <a:bodyPr/>
                    <a:lstStyle/>
                    <a:p>
                      <a:pPr>
                        <a:lnSpc>
                          <a:spcPct val="115000"/>
                        </a:lnSpc>
                        <a:spcAft>
                          <a:spcPts val="1000"/>
                        </a:spcAft>
                      </a:pPr>
                      <a:r>
                        <a:rPr lang="tr-TR" sz="1000" dirty="0">
                          <a:solidFill>
                            <a:srgbClr val="000000"/>
                          </a:solidFill>
                          <a:effectLst/>
                          <a:latin typeface="Arial"/>
                          <a:ea typeface="Times New Roman"/>
                          <a:cs typeface="Times New Roman"/>
                        </a:rPr>
                        <a:t> </a:t>
                      </a:r>
                    </a:p>
                  </a:txBody>
                  <a:tcPr marL="54336" marR="54336"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1000"/>
                        </a:spcAft>
                      </a:pPr>
                      <a:r>
                        <a:rPr lang="tr-TR" sz="1000" dirty="0">
                          <a:solidFill>
                            <a:srgbClr val="000000"/>
                          </a:solidFill>
                          <a:effectLst/>
                          <a:latin typeface="Arial"/>
                          <a:ea typeface="Times New Roman"/>
                          <a:cs typeface="Times New Roman"/>
                        </a:rPr>
                        <a:t> </a:t>
                      </a:r>
                    </a:p>
                  </a:txBody>
                  <a:tcPr marL="54336" marR="54336"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r>
              <a:tr h="2518207">
                <a:tc>
                  <a:txBody>
                    <a:bodyPr/>
                    <a:lstStyle/>
                    <a:p>
                      <a:pPr>
                        <a:lnSpc>
                          <a:spcPct val="115000"/>
                        </a:lnSpc>
                        <a:spcAft>
                          <a:spcPts val="1000"/>
                        </a:spcAft>
                      </a:pPr>
                      <a:r>
                        <a:rPr lang="tr-TR" sz="1000" dirty="0">
                          <a:solidFill>
                            <a:srgbClr val="000000"/>
                          </a:solidFill>
                          <a:effectLst/>
                          <a:latin typeface="Arial"/>
                          <a:ea typeface="Times New Roman"/>
                          <a:cs typeface="Times New Roman"/>
                        </a:rPr>
                        <a:t> </a:t>
                      </a:r>
                    </a:p>
                    <a:p>
                      <a:pPr>
                        <a:lnSpc>
                          <a:spcPct val="115000"/>
                        </a:lnSpc>
                        <a:spcAft>
                          <a:spcPts val="1000"/>
                        </a:spcAft>
                      </a:pPr>
                      <a:r>
                        <a:rPr lang="tr-TR" sz="1000" dirty="0">
                          <a:solidFill>
                            <a:srgbClr val="000000"/>
                          </a:solidFill>
                          <a:effectLst/>
                          <a:latin typeface="Times New Roman"/>
                          <a:ea typeface="Times New Roman"/>
                          <a:cs typeface="Arial"/>
                        </a:rPr>
                        <a:t>	</a:t>
                      </a:r>
                      <a:endParaRPr lang="tr-TR" sz="1000" dirty="0">
                        <a:solidFill>
                          <a:srgbClr val="000000"/>
                        </a:solidFill>
                        <a:effectLst/>
                        <a:latin typeface="Arial"/>
                        <a:ea typeface="Times New Roman"/>
                        <a:cs typeface="Times New Roman"/>
                      </a:endParaRPr>
                    </a:p>
                  </a:txBody>
                  <a:tcPr marL="54336" marR="54336"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1000"/>
                        </a:spcAft>
                      </a:pPr>
                      <a:r>
                        <a:rPr lang="tr-TR" sz="1000" dirty="0">
                          <a:solidFill>
                            <a:srgbClr val="000000"/>
                          </a:solidFill>
                          <a:effectLst/>
                          <a:latin typeface="Arial"/>
                          <a:ea typeface="Times New Roman"/>
                          <a:cs typeface="Times New Roman"/>
                        </a:rPr>
                        <a:t> </a:t>
                      </a:r>
                    </a:p>
                  </a:txBody>
                  <a:tcPr marL="54336" marR="54336"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r>
              <a:tr h="2518207">
                <a:tc>
                  <a:txBody>
                    <a:bodyPr/>
                    <a:lstStyle/>
                    <a:p>
                      <a:pPr>
                        <a:lnSpc>
                          <a:spcPct val="115000"/>
                        </a:lnSpc>
                        <a:spcAft>
                          <a:spcPts val="1000"/>
                        </a:spcAft>
                      </a:pPr>
                      <a:r>
                        <a:rPr lang="tr-TR" sz="1000" b="1" dirty="0">
                          <a:solidFill>
                            <a:srgbClr val="000000"/>
                          </a:solidFill>
                          <a:effectLst/>
                          <a:latin typeface="Times New Roman"/>
                          <a:ea typeface="Times New Roman"/>
                          <a:cs typeface="Arial"/>
                        </a:rPr>
                        <a:t> </a:t>
                      </a:r>
                      <a:endParaRPr lang="tr-TR" sz="1000" dirty="0">
                        <a:solidFill>
                          <a:srgbClr val="000000"/>
                        </a:solidFill>
                        <a:effectLst/>
                        <a:latin typeface="Arial"/>
                        <a:ea typeface="Times New Roman"/>
                        <a:cs typeface="Times New Roman"/>
                      </a:endParaRPr>
                    </a:p>
                  </a:txBody>
                  <a:tcPr marL="54336" marR="54336"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1000"/>
                        </a:spcAft>
                      </a:pPr>
                      <a:r>
                        <a:rPr lang="tr-TR" sz="1000" b="1" dirty="0">
                          <a:solidFill>
                            <a:srgbClr val="000000"/>
                          </a:solidFill>
                          <a:effectLst/>
                          <a:latin typeface="Times New Roman"/>
                          <a:ea typeface="Times New Roman"/>
                          <a:cs typeface="Arial"/>
                        </a:rPr>
                        <a:t> </a:t>
                      </a:r>
                      <a:endParaRPr lang="tr-TR" sz="1000" dirty="0">
                        <a:solidFill>
                          <a:srgbClr val="000000"/>
                        </a:solidFill>
                        <a:effectLst/>
                        <a:latin typeface="Arial"/>
                        <a:ea typeface="Times New Roman"/>
                        <a:cs typeface="Times New Roman"/>
                      </a:endParaRPr>
                    </a:p>
                  </a:txBody>
                  <a:tcPr marL="54336" marR="54336"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r>
            </a:tbl>
          </a:graphicData>
        </a:graphic>
      </p:graphicFrame>
      <p:sp>
        <p:nvSpPr>
          <p:cNvPr id="31760" name="Slayt Numarası Yer Tutucusu 1"/>
          <p:cNvSpPr>
            <a:spLocks noGrp="1"/>
          </p:cNvSpPr>
          <p:nvPr>
            <p:ph type="sldNum" sz="quarter" idx="12"/>
          </p:nvPr>
        </p:nvSpPr>
        <p:spPr>
          <a:noFill/>
        </p:spPr>
        <p:txBody>
          <a:bodyPr/>
          <a:lstStyle/>
          <a:p>
            <a:fld id="{FEEDCF03-D139-4E05-B906-1C0F581C63FD}" type="slidenum">
              <a:rPr lang="tr-TR" smtClean="0">
                <a:cs typeface="Arial" charset="0"/>
              </a:rPr>
              <a:pPr/>
              <a:t>8</a:t>
            </a:fld>
            <a:endParaRPr lang="tr-TR" smtClean="0">
              <a:cs typeface="Arial" charset="0"/>
            </a:endParaRPr>
          </a:p>
        </p:txBody>
      </p:sp>
      <p:pic>
        <p:nvPicPr>
          <p:cNvPr id="31761" name="Picture 21" descr="IMG-20160910-WA0000"/>
          <p:cNvPicPr>
            <a:picLocks noChangeAspect="1" noChangeArrowheads="1"/>
          </p:cNvPicPr>
          <p:nvPr/>
        </p:nvPicPr>
        <p:blipFill>
          <a:blip r:embed="rId3"/>
          <a:srcRect/>
          <a:stretch>
            <a:fillRect/>
          </a:stretch>
        </p:blipFill>
        <p:spPr bwMode="auto">
          <a:xfrm>
            <a:off x="260350" y="5651500"/>
            <a:ext cx="3024188" cy="2520950"/>
          </a:xfrm>
          <a:prstGeom prst="rect">
            <a:avLst/>
          </a:prstGeom>
          <a:noFill/>
          <a:ln w="9525">
            <a:noFill/>
            <a:miter lim="800000"/>
            <a:headEnd/>
            <a:tailEnd/>
          </a:ln>
        </p:spPr>
      </p:pic>
      <p:pic>
        <p:nvPicPr>
          <p:cNvPr id="31762" name="Picture 22" descr="IMG-20160910-WA0001"/>
          <p:cNvPicPr>
            <a:picLocks noChangeAspect="1" noChangeArrowheads="1"/>
          </p:cNvPicPr>
          <p:nvPr/>
        </p:nvPicPr>
        <p:blipFill>
          <a:blip r:embed="rId4"/>
          <a:srcRect/>
          <a:stretch>
            <a:fillRect/>
          </a:stretch>
        </p:blipFill>
        <p:spPr bwMode="auto">
          <a:xfrm>
            <a:off x="3284538" y="5651500"/>
            <a:ext cx="3168650" cy="2520950"/>
          </a:xfrm>
          <a:prstGeom prst="rect">
            <a:avLst/>
          </a:prstGeom>
          <a:noFill/>
          <a:ln w="9525">
            <a:noFill/>
            <a:miter lim="800000"/>
            <a:headEnd/>
            <a:tailEnd/>
          </a:ln>
        </p:spPr>
      </p:pic>
      <p:pic>
        <p:nvPicPr>
          <p:cNvPr id="31763" name="Picture 23" descr="IMG-20160919-WA0012"/>
          <p:cNvPicPr>
            <a:picLocks noChangeAspect="1" noChangeArrowheads="1"/>
          </p:cNvPicPr>
          <p:nvPr/>
        </p:nvPicPr>
        <p:blipFill>
          <a:blip r:embed="rId5"/>
          <a:srcRect/>
          <a:stretch>
            <a:fillRect/>
          </a:stretch>
        </p:blipFill>
        <p:spPr bwMode="auto">
          <a:xfrm>
            <a:off x="3284538" y="3203575"/>
            <a:ext cx="3170237" cy="2447925"/>
          </a:xfrm>
          <a:prstGeom prst="rect">
            <a:avLst/>
          </a:prstGeom>
          <a:noFill/>
          <a:ln w="9525">
            <a:noFill/>
            <a:miter lim="800000"/>
            <a:headEnd/>
            <a:tailEnd/>
          </a:ln>
        </p:spPr>
      </p:pic>
      <p:pic>
        <p:nvPicPr>
          <p:cNvPr id="31764" name="Picture 24" descr="IMG-20160919-WA0011"/>
          <p:cNvPicPr>
            <a:picLocks noChangeAspect="1" noChangeArrowheads="1"/>
          </p:cNvPicPr>
          <p:nvPr/>
        </p:nvPicPr>
        <p:blipFill>
          <a:blip r:embed="rId6"/>
          <a:srcRect/>
          <a:stretch>
            <a:fillRect/>
          </a:stretch>
        </p:blipFill>
        <p:spPr bwMode="auto">
          <a:xfrm>
            <a:off x="260350" y="684213"/>
            <a:ext cx="6192838" cy="2554287"/>
          </a:xfrm>
          <a:prstGeom prst="rect">
            <a:avLst/>
          </a:prstGeom>
          <a:noFill/>
          <a:ln w="9525">
            <a:noFill/>
            <a:miter lim="800000"/>
            <a:headEnd/>
            <a:tailEnd/>
          </a:ln>
        </p:spPr>
      </p:pic>
      <p:pic>
        <p:nvPicPr>
          <p:cNvPr id="31765" name="Picture 25" descr="20160923_075020"/>
          <p:cNvPicPr>
            <a:picLocks noChangeAspect="1" noChangeArrowheads="1"/>
          </p:cNvPicPr>
          <p:nvPr/>
        </p:nvPicPr>
        <p:blipFill>
          <a:blip r:embed="rId7"/>
          <a:srcRect/>
          <a:stretch>
            <a:fillRect/>
          </a:stretch>
        </p:blipFill>
        <p:spPr bwMode="auto">
          <a:xfrm>
            <a:off x="260350" y="3203575"/>
            <a:ext cx="3024188"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3375" y="323850"/>
            <a:ext cx="6191250" cy="8351838"/>
          </a:xfrm>
        </p:spPr>
        <p:txBody>
          <a:bodyPr/>
          <a:lstStyle/>
          <a:p>
            <a:pPr marL="0" indent="0">
              <a:buFontTx/>
              <a:buNone/>
              <a:defRPr/>
            </a:pPr>
            <a:endParaRPr lang="tr-TR" sz="2400" b="1" dirty="0" smtClean="0"/>
          </a:p>
          <a:p>
            <a:pPr marL="0" indent="0">
              <a:buFontTx/>
              <a:buNone/>
              <a:defRPr/>
            </a:pPr>
            <a:endParaRPr lang="tr-TR" sz="2400" b="1" dirty="0"/>
          </a:p>
          <a:p>
            <a:pPr marL="0" indent="0">
              <a:buFontTx/>
              <a:buNone/>
              <a:defRPr/>
            </a:pPr>
            <a:r>
              <a:rPr lang="tr-TR" sz="2400" b="1" dirty="0" smtClean="0"/>
              <a:t>VİZYONUMUZ</a:t>
            </a:r>
            <a:endParaRPr lang="tr-TR" sz="2400" dirty="0"/>
          </a:p>
          <a:p>
            <a:pPr algn="just">
              <a:defRPr/>
            </a:pPr>
            <a:r>
              <a:rPr lang="tr-TR" sz="1800" b="1" dirty="0"/>
              <a:t>Bilimsel ve teknolojik esaslara ve yeniliklere açık, çevre ve ülke ihtiyaçlarına uygun, metotlu çalışan, sürekli olarak gelişen ve yenileşen bir sonraki öğretim kurumuna hazırlanan, maddi ve manevi bakımdan donatılmış, etkili ve nitelikli, çağdaş ve demokratik bireyler yetiştirmektedir.</a:t>
            </a:r>
          </a:p>
          <a:p>
            <a:pPr marL="0" indent="0">
              <a:buFontTx/>
              <a:buNone/>
              <a:defRPr/>
            </a:pPr>
            <a:r>
              <a:rPr lang="tr-TR" sz="1800" dirty="0" smtClean="0"/>
              <a:t> </a:t>
            </a:r>
            <a:endParaRPr lang="tr-TR" sz="1800" dirty="0"/>
          </a:p>
          <a:p>
            <a:pPr marL="0" indent="0">
              <a:buFontTx/>
              <a:buNone/>
              <a:defRPr/>
            </a:pPr>
            <a:r>
              <a:rPr lang="tr-TR" sz="2400" b="1" dirty="0"/>
              <a:t>MİSYONUMUZ</a:t>
            </a:r>
            <a:endParaRPr lang="tr-TR" sz="2400" dirty="0"/>
          </a:p>
          <a:p>
            <a:pPr algn="just">
              <a:defRPr/>
            </a:pPr>
            <a:r>
              <a:rPr lang="tr-TR" sz="1800" b="1" dirty="0" smtClean="0"/>
              <a:t>Öğrencilerimizin</a:t>
            </a:r>
            <a:r>
              <a:rPr lang="tr-TR" sz="1800" b="1" dirty="0"/>
              <a:t>;</a:t>
            </a:r>
          </a:p>
          <a:p>
            <a:pPr algn="just">
              <a:defRPr/>
            </a:pPr>
            <a:r>
              <a:rPr lang="tr-TR" sz="1800" b="1" dirty="0"/>
              <a:t>Bireysel niteliklerini dikkate alarak öğrenmelerini, bilgili, becerikli ve özgüvenli olmalarını,</a:t>
            </a:r>
          </a:p>
          <a:p>
            <a:pPr algn="just">
              <a:defRPr/>
            </a:pPr>
            <a:r>
              <a:rPr lang="tr-TR" sz="1800" b="1" dirty="0"/>
              <a:t>Milli manevi değerlerine bağlı, kendisiyle ve çevresiyle barışık özgüven kazanmalarını,</a:t>
            </a:r>
          </a:p>
          <a:p>
            <a:pPr algn="just">
              <a:defRPr/>
            </a:pPr>
            <a:r>
              <a:rPr lang="tr-TR" sz="1800" b="1" dirty="0"/>
              <a:t>Çevresiyle iyi ve olumlu iletişim kuracak davranışları kazanmalarını,</a:t>
            </a:r>
          </a:p>
          <a:p>
            <a:pPr algn="just">
              <a:defRPr/>
            </a:pPr>
            <a:r>
              <a:rPr lang="tr-TR" sz="1800" b="1" dirty="0"/>
              <a:t>Olaylara çok yönlü ve tarafsız bakabilmelerini,</a:t>
            </a:r>
          </a:p>
          <a:p>
            <a:pPr algn="just">
              <a:defRPr/>
            </a:pPr>
            <a:r>
              <a:rPr lang="tr-TR" sz="1800" b="1" dirty="0"/>
              <a:t>Çağın gelişen ihtiyaçlarına cevap verebilecek becerileri </a:t>
            </a:r>
            <a:r>
              <a:rPr lang="tr-TR" sz="1800" b="1" dirty="0" smtClean="0"/>
              <a:t>kazanmalarını,</a:t>
            </a:r>
          </a:p>
          <a:p>
            <a:pPr algn="just">
              <a:defRPr/>
            </a:pPr>
            <a:r>
              <a:rPr lang="tr-TR" sz="1800" b="1" dirty="0"/>
              <a:t>Liderlik özelliklerinin yanı sıra, işbirliği ve ekip çalışmalarına yatkın bireyler olmalarını sağlamaktır</a:t>
            </a:r>
            <a:endParaRPr lang="tr-TR" sz="1800" dirty="0"/>
          </a:p>
        </p:txBody>
      </p:sp>
      <p:sp>
        <p:nvSpPr>
          <p:cNvPr id="33794" name="Slayt Numarası Yer Tutucusu 1"/>
          <p:cNvSpPr>
            <a:spLocks noGrp="1"/>
          </p:cNvSpPr>
          <p:nvPr>
            <p:ph type="sldNum" sz="quarter" idx="12"/>
          </p:nvPr>
        </p:nvSpPr>
        <p:spPr>
          <a:noFill/>
        </p:spPr>
        <p:txBody>
          <a:bodyPr/>
          <a:lstStyle/>
          <a:p>
            <a:fld id="{D495574B-815C-498B-B023-6646BDE98BDD}" type="slidenum">
              <a:rPr lang="tr-TR" smtClean="0">
                <a:cs typeface="Arial" charset="0"/>
              </a:rPr>
              <a:pPr/>
              <a:t>9</a:t>
            </a:fld>
            <a:endParaRPr lang="tr-TR" smtClean="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arsayılan Tasarım 13">
        <a:dk1>
          <a:srgbClr val="000000"/>
        </a:dk1>
        <a:lt1>
          <a:srgbClr val="CCFFFF"/>
        </a:lt1>
        <a:dk2>
          <a:srgbClr val="000000"/>
        </a:dk2>
        <a:lt2>
          <a:srgbClr val="777777"/>
        </a:lt2>
        <a:accent1>
          <a:srgbClr val="FFFFF7"/>
        </a:accent1>
        <a:accent2>
          <a:srgbClr val="33CCCC"/>
        </a:accent2>
        <a:accent3>
          <a:srgbClr val="E2FFFF"/>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14">
        <a:dk1>
          <a:srgbClr val="000000"/>
        </a:dk1>
        <a:lt1>
          <a:srgbClr val="9999FF"/>
        </a:lt1>
        <a:dk2>
          <a:srgbClr val="000000"/>
        </a:dk2>
        <a:lt2>
          <a:srgbClr val="777777"/>
        </a:lt2>
        <a:accent1>
          <a:srgbClr val="FFFFF7"/>
        </a:accent1>
        <a:accent2>
          <a:srgbClr val="33CCCC"/>
        </a:accent2>
        <a:accent3>
          <a:srgbClr val="CACAFF"/>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15">
        <a:dk1>
          <a:srgbClr val="000000"/>
        </a:dk1>
        <a:lt1>
          <a:srgbClr val="CCCCFF"/>
        </a:lt1>
        <a:dk2>
          <a:srgbClr val="000000"/>
        </a:dk2>
        <a:lt2>
          <a:srgbClr val="777777"/>
        </a:lt2>
        <a:accent1>
          <a:srgbClr val="FFFFF7"/>
        </a:accent1>
        <a:accent2>
          <a:srgbClr val="33CCCC"/>
        </a:accent2>
        <a:accent3>
          <a:srgbClr val="E2E2FF"/>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16">
        <a:dk1>
          <a:srgbClr val="3E3E5C"/>
        </a:dk1>
        <a:lt1>
          <a:srgbClr val="FFFFFF"/>
        </a:lt1>
        <a:dk2>
          <a:srgbClr val="3399FF"/>
        </a:dk2>
        <a:lt2>
          <a:srgbClr val="FFFFFF"/>
        </a:lt2>
        <a:accent1>
          <a:srgbClr val="60597B"/>
        </a:accent1>
        <a:accent2>
          <a:srgbClr val="6666FF"/>
        </a:accent2>
        <a:accent3>
          <a:srgbClr val="ADCAF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9939</TotalTime>
  <Words>1546</Words>
  <Application>Microsoft Office PowerPoint</Application>
  <PresentationFormat>Ekran Gösterisi (4:3)</PresentationFormat>
  <Paragraphs>651</Paragraphs>
  <Slides>26</Slides>
  <Notes>23</Notes>
  <HiddenSlides>0</HiddenSlides>
  <MMClips>0</MMClips>
  <ScaleCrop>false</ScaleCrop>
  <HeadingPairs>
    <vt:vector size="8" baseType="variant">
      <vt:variant>
        <vt:lpstr>Kullanılan Yazı Tipleri</vt:lpstr>
      </vt:variant>
      <vt:variant>
        <vt:i4>5</vt:i4>
      </vt:variant>
      <vt:variant>
        <vt:lpstr>Tasarım Şablonu</vt:lpstr>
      </vt:variant>
      <vt:variant>
        <vt:i4>1</vt:i4>
      </vt:variant>
      <vt:variant>
        <vt:lpstr>Katıştırılmış OLE Hizmet Programları</vt:lpstr>
      </vt:variant>
      <vt:variant>
        <vt:i4>1</vt:i4>
      </vt:variant>
      <vt:variant>
        <vt:lpstr>Slayt Başlıkları</vt:lpstr>
      </vt:variant>
      <vt:variant>
        <vt:i4>26</vt:i4>
      </vt:variant>
    </vt:vector>
  </HeadingPairs>
  <TitlesOfParts>
    <vt:vector size="33" baseType="lpstr">
      <vt:lpstr>Arial</vt:lpstr>
      <vt:lpstr>Tahoma</vt:lpstr>
      <vt:lpstr>Times New Roman</vt:lpstr>
      <vt:lpstr>Lucida Handwriting</vt:lpstr>
      <vt:lpstr>Calibri</vt:lpstr>
      <vt:lpstr>Varsayılan Tasarım</vt:lpstr>
      <vt:lpstr>Çalışma Sayfası</vt:lpstr>
      <vt:lpstr>Slayt 1</vt:lpstr>
      <vt:lpstr>Slayt 2</vt:lpstr>
      <vt:lpstr>Slayt 3</vt:lpstr>
      <vt:lpstr>FİHRİST</vt:lpstr>
      <vt:lpstr>Slayt 5</vt:lpstr>
      <vt:lpstr>Slayt 6</vt:lpstr>
      <vt:lpstr> </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 </vt:lpstr>
      <vt:lpstr>Slayt 22</vt:lpstr>
      <vt:lpstr>23 NİSAN İLKOKULU ÖĞRENCİ DURUMU  </vt:lpstr>
      <vt:lpstr>Slayt 24</vt:lpstr>
      <vt:lpstr>Slayt 25</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NİSAN İLKOKULU BRİFİNG DOSYASI</dc:title>
  <dc:creator>ONDERR</dc:creator>
  <cp:lastModifiedBy>Acer</cp:lastModifiedBy>
  <cp:revision>542</cp:revision>
  <cp:lastPrinted>2016-05-30T10:38:46Z</cp:lastPrinted>
  <dcterms:created xsi:type="dcterms:W3CDTF">2009-12-22T09:23:47Z</dcterms:created>
  <dcterms:modified xsi:type="dcterms:W3CDTF">2017-01-25T10:54:10Z</dcterms:modified>
</cp:coreProperties>
</file>